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3" r:id="rId1"/>
  </p:sldMasterIdLst>
  <p:notesMasterIdLst>
    <p:notesMasterId r:id="rId41"/>
  </p:notesMasterIdLst>
  <p:handoutMasterIdLst>
    <p:handoutMasterId r:id="rId42"/>
  </p:handoutMasterIdLst>
  <p:sldIdLst>
    <p:sldId id="909" r:id="rId2"/>
    <p:sldId id="866" r:id="rId3"/>
    <p:sldId id="863" r:id="rId4"/>
    <p:sldId id="867" r:id="rId5"/>
    <p:sldId id="868" r:id="rId6"/>
    <p:sldId id="869" r:id="rId7"/>
    <p:sldId id="870" r:id="rId8"/>
    <p:sldId id="871" r:id="rId9"/>
    <p:sldId id="872" r:id="rId10"/>
    <p:sldId id="873" r:id="rId11"/>
    <p:sldId id="874" r:id="rId12"/>
    <p:sldId id="875" r:id="rId13"/>
    <p:sldId id="876" r:id="rId14"/>
    <p:sldId id="877" r:id="rId15"/>
    <p:sldId id="878" r:id="rId16"/>
    <p:sldId id="879" r:id="rId17"/>
    <p:sldId id="880" r:id="rId18"/>
    <p:sldId id="882" r:id="rId19"/>
    <p:sldId id="884" r:id="rId20"/>
    <p:sldId id="887" r:id="rId21"/>
    <p:sldId id="889" r:id="rId22"/>
    <p:sldId id="890" r:id="rId23"/>
    <p:sldId id="891" r:id="rId24"/>
    <p:sldId id="892" r:id="rId25"/>
    <p:sldId id="893" r:id="rId26"/>
    <p:sldId id="894" r:id="rId27"/>
    <p:sldId id="895" r:id="rId28"/>
    <p:sldId id="896" r:id="rId29"/>
    <p:sldId id="900" r:id="rId30"/>
    <p:sldId id="901" r:id="rId31"/>
    <p:sldId id="902" r:id="rId32"/>
    <p:sldId id="903" r:id="rId33"/>
    <p:sldId id="904" r:id="rId34"/>
    <p:sldId id="905" r:id="rId35"/>
    <p:sldId id="906" r:id="rId36"/>
    <p:sldId id="907" r:id="rId37"/>
    <p:sldId id="908" r:id="rId38"/>
    <p:sldId id="824" r:id="rId39"/>
    <p:sldId id="831" r:id="rId40"/>
  </p:sldIdLst>
  <p:sldSz cx="9144000" cy="6858000" type="screen4x3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0"/>
        <a:cs typeface="宋体" charset="0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0"/>
        <a:cs typeface="宋体" charset="0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0"/>
        <a:cs typeface="宋体" charset="0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0"/>
        <a:cs typeface="宋体" charset="0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宋体" charset="0"/>
        <a:cs typeface="宋体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宋体" charset="0"/>
        <a:cs typeface="宋体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宋体" charset="0"/>
        <a:cs typeface="宋体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宋体" charset="0"/>
        <a:cs typeface="宋体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宋体" charset="0"/>
        <a:cs typeface="宋体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FF0000"/>
    <a:srgbClr val="CCFFCC"/>
    <a:srgbClr val="FFFFCC"/>
    <a:srgbClr val="CCECFF"/>
    <a:srgbClr val="66CCFF"/>
    <a:srgbClr val="EAEBC5"/>
    <a:srgbClr val="FF9933"/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度样式 2 - 强调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5DA37D80-6434-44D0-A028-1B22A696006F}" styleName="浅色样式 3 - 强调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181" autoAdjust="0"/>
    <p:restoredTop sz="77096" autoAdjust="0"/>
  </p:normalViewPr>
  <p:slideViewPr>
    <p:cSldViewPr>
      <p:cViewPr varScale="1">
        <p:scale>
          <a:sx n="87" d="100"/>
          <a:sy n="87" d="100"/>
        </p:scale>
        <p:origin x="2256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408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handoutMaster" Target="handoutMasters/handoutMaster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706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00707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00708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00709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FC7E8666-7BC4-264A-9A7E-821BB3EADBDC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10576607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2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820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81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1981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Arial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939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</p:sp>
      <p:sp>
        <p:nvSpPr>
          <p:cNvPr id="11981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1981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Arial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1981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C63F0E46-D506-4646-817F-43CFFBA067E6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379256826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宋体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宋体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1" lang="zh-CN" altLang="en-US" dirty="0">
              <a:latin typeface="+mn-lt"/>
            </a:endParaRPr>
          </a:p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FEBF5CD-39C4-164D-9DED-4A19BB784A1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宋体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charset="0"/>
              <a:ea typeface="宋体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561552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7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="" xmlns:ma14="http://schemas.microsoft.com/office/mac/drawingml/2011/main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06498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dirty="0">
              <a:latin typeface="Calibri" charset="0"/>
              <a:ea typeface="宋体" charset="0"/>
            </a:endParaRPr>
          </a:p>
        </p:txBody>
      </p:sp>
      <p:sp>
        <p:nvSpPr>
          <p:cNvPr id="106499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  <a:cs typeface="宋体" charset="0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C6E1981-8B0F-7142-8C19-0CB92D116F93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宋体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charset="0"/>
              <a:ea typeface="宋体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05793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7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06498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dirty="0">
              <a:latin typeface="Calibri" charset="0"/>
              <a:ea typeface="宋体" charset="0"/>
            </a:endParaRPr>
          </a:p>
        </p:txBody>
      </p:sp>
      <p:sp>
        <p:nvSpPr>
          <p:cNvPr id="106499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  <a:cs typeface="宋体" charset="0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C6E1981-8B0F-7142-8C19-0CB92D116F93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宋体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charset="0"/>
              <a:ea typeface="宋体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3863114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FEBF5CD-39C4-164D-9DED-4A19BB784A1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宋体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charset="0"/>
              <a:ea typeface="宋体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52069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FEBF5CD-39C4-164D-9DED-4A19BB784A1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宋体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charset="0"/>
              <a:ea typeface="宋体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9204377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FEBF5CD-39C4-164D-9DED-4A19BB784A1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宋体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charset="0"/>
              <a:ea typeface="宋体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3095684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FEBF5CD-39C4-164D-9DED-4A19BB784A1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宋体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charset="0"/>
              <a:ea typeface="宋体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4783430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FEBF5CD-39C4-164D-9DED-4A19BB784A1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宋体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charset="0"/>
              <a:ea typeface="宋体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9193317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FEBF5CD-39C4-164D-9DED-4A19BB784A1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宋体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charset="0"/>
              <a:ea typeface="宋体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147397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FEBF5CD-39C4-164D-9DED-4A19BB784A1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宋体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35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charset="0"/>
              <a:ea typeface="宋体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997966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8FEBF5CD-39C4-164D-9DED-4A19BB784A1D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宋体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19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charset="0"/>
              <a:ea typeface="宋体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310186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7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06498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dirty="0">
              <a:latin typeface="Calibri" charset="0"/>
              <a:ea typeface="宋体" charset="0"/>
            </a:endParaRPr>
          </a:p>
        </p:txBody>
      </p:sp>
      <p:sp>
        <p:nvSpPr>
          <p:cNvPr id="106499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  <a:cs typeface="宋体" charset="0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C6E1981-8B0F-7142-8C19-0CB92D116F93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宋体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charset="0"/>
              <a:ea typeface="宋体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685838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7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06498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dirty="0">
              <a:latin typeface="Calibri" charset="0"/>
              <a:ea typeface="宋体" charset="0"/>
            </a:endParaRPr>
          </a:p>
        </p:txBody>
      </p:sp>
      <p:sp>
        <p:nvSpPr>
          <p:cNvPr id="106499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  <a:cs typeface="宋体" charset="0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C6E1981-8B0F-7142-8C19-0CB92D116F93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宋体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charset="0"/>
              <a:ea typeface="宋体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343296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7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06498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dirty="0">
              <a:latin typeface="Calibri" charset="0"/>
              <a:ea typeface="宋体" charset="0"/>
            </a:endParaRPr>
          </a:p>
        </p:txBody>
      </p:sp>
      <p:sp>
        <p:nvSpPr>
          <p:cNvPr id="106499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  <a:cs typeface="宋体" charset="0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C6E1981-8B0F-7142-8C19-0CB92D116F93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宋体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charset="0"/>
              <a:ea typeface="宋体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6882951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7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06498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dirty="0">
              <a:latin typeface="Calibri" charset="0"/>
              <a:ea typeface="宋体" charset="0"/>
            </a:endParaRPr>
          </a:p>
        </p:txBody>
      </p:sp>
      <p:sp>
        <p:nvSpPr>
          <p:cNvPr id="106499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  <a:cs typeface="宋体" charset="0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C6E1981-8B0F-7142-8C19-0CB92D116F93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宋体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23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charset="0"/>
              <a:ea typeface="宋体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176173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7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06498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dirty="0">
              <a:latin typeface="Calibri" charset="0"/>
              <a:ea typeface="宋体" charset="0"/>
            </a:endParaRPr>
          </a:p>
        </p:txBody>
      </p:sp>
      <p:sp>
        <p:nvSpPr>
          <p:cNvPr id="106499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  <a:cs typeface="宋体" charset="0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C6E1981-8B0F-7142-8C19-0CB92D116F93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宋体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24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charset="0"/>
              <a:ea typeface="宋体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9035887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7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06498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dirty="0">
              <a:latin typeface="Calibri" charset="0"/>
              <a:ea typeface="宋体" charset="0"/>
            </a:endParaRPr>
          </a:p>
        </p:txBody>
      </p:sp>
      <p:sp>
        <p:nvSpPr>
          <p:cNvPr id="106499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  <a:cs typeface="宋体" charset="0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C6E1981-8B0F-7142-8C19-0CB92D116F93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宋体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charset="0"/>
              <a:ea typeface="宋体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670022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7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sp>
      <p:sp>
        <p:nvSpPr>
          <p:cNvPr id="106498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 dirty="0">
              <a:latin typeface="Calibri" charset="0"/>
              <a:ea typeface="宋体" charset="0"/>
            </a:endParaRPr>
          </a:p>
        </p:txBody>
      </p:sp>
      <p:sp>
        <p:nvSpPr>
          <p:cNvPr id="106499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  <a:cs typeface="宋体" charset="0"/>
              </a:defRPr>
            </a:lvl1pPr>
            <a:lvl2pPr marL="742950" indent="-285750"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2pPr>
            <a:lvl3pPr marL="1143000" indent="-228600"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3pPr>
            <a:lvl4pPr marL="1600200" indent="-228600"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4pPr>
            <a:lvl5pPr marL="2057400" indent="-228600"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 kumimoji="1" sz="2400">
                <a:solidFill>
                  <a:schemeClr val="tx1"/>
                </a:solidFill>
                <a:latin typeface="Century Schoolbook" charset="0"/>
                <a:ea typeface="宋体" charset="0"/>
              </a:defRPr>
            </a:lvl9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4C6E1981-8B0F-7142-8C19-0CB92D116F93}" type="slidenum">
              <a:rPr kumimoji="0" lang="zh-CN" altLang="en-US" sz="12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charset="0"/>
                <a:ea typeface="宋体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charset="0"/>
              <a:ea typeface="宋体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561886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1331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FontTx/>
              <a:buNone/>
              <a:defRPr/>
            </a:lvl1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278DA440-3606-044A-964B-3D5BE5BDFFD8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66033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5B40CE2-D636-C947-ACC5-FA6FC3F2F19E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31340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3BABCAE1-98D8-4943-96DF-8D745C5DF047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66621804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x" preserve="1">
  <p:cSld name="标题，内容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B979A31-95EC-6F4C-9F7E-FCDE38646246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05937356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OverObj" preserve="1">
  <p:cSld name="标题和文本在内容之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half" idx="1"/>
          </p:nvPr>
        </p:nvSpPr>
        <p:spPr>
          <a:xfrm>
            <a:off x="457200" y="1600200"/>
            <a:ext cx="8229600" cy="21859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3938588"/>
            <a:ext cx="8229600" cy="2187575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13C4FF31-9740-E647-9CC6-298E3B9337BA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2776934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28596" y="214290"/>
            <a:ext cx="8229600" cy="114300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4D85DD3C-9B61-AA44-A246-F623A50268C7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789334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CB57487-9CEF-CA48-AFD3-6C32A66911B2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3378257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544DD2C1-FA44-9940-BE1B-C8574D68488B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7476818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8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0C9C2C74-20BA-E842-9058-CC4B6C9550EC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390698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F3E171A-4733-F045-8720-8B30E7A44998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6649427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9FE4FA22-565B-D344-A7F0-4518A7E68638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467871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DDE17A7D-ABD1-9844-8979-D75747C90898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636336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zh-CN" altLang="en-US" noProof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7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fld id="{77EC12CC-2D45-A44C-A7C9-0572A78143BA}" type="slidenum">
              <a:rPr lang="en-US" altLang="zh-CN"/>
              <a:pPr/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695719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28625" y="214313"/>
            <a:ext cx="82296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="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10244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400">
                <a:latin typeface="Arial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245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400">
                <a:latin typeface="Arial" charset="0"/>
                <a:ea typeface="宋体" pitchFamily="2" charset="-122"/>
                <a:cs typeface="+mn-cs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10246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400"/>
            </a:lvl1pPr>
          </a:lstStyle>
          <a:p>
            <a:fld id="{307A11A4-7385-DD44-A01B-49FE118198AB}" type="slidenum">
              <a:rPr lang="en-US" altLang="zh-CN"/>
              <a:pPr/>
              <a:t>‹#›</a:t>
            </a:fld>
            <a:endParaRPr lang="en-US" altLang="zh-CN"/>
          </a:p>
        </p:txBody>
      </p:sp>
      <p:sp>
        <p:nvSpPr>
          <p:cNvPr id="10247" name="Rectangle 7"/>
          <p:cNvSpPr>
            <a:spLocks noChangeArrowheads="1"/>
          </p:cNvSpPr>
          <p:nvPr/>
        </p:nvSpPr>
        <p:spPr bwMode="auto">
          <a:xfrm>
            <a:off x="323850" y="1412875"/>
            <a:ext cx="8424863" cy="71438"/>
          </a:xfrm>
          <a:prstGeom prst="rect">
            <a:avLst/>
          </a:prstGeom>
          <a:gradFill rotWithShape="1">
            <a:gsLst>
              <a:gs pos="0">
                <a:srgbClr val="3399FF">
                  <a:gamma/>
                  <a:shade val="46275"/>
                  <a:invGamma/>
                </a:srgbClr>
              </a:gs>
              <a:gs pos="100000">
                <a:srgbClr val="3399FF"/>
              </a:gs>
            </a:gsLst>
            <a:lin ang="0" scaled="1"/>
          </a:gradFill>
          <a:ln w="9525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zh-CN" altLang="en-US">
              <a:ea typeface="宋体" pitchFamily="2" charset="-122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148" r:id="rId1"/>
    <p:sldLayoutId id="2147484136" r:id="rId2"/>
    <p:sldLayoutId id="2147484137" r:id="rId3"/>
    <p:sldLayoutId id="2147484138" r:id="rId4"/>
    <p:sldLayoutId id="2147484139" r:id="rId5"/>
    <p:sldLayoutId id="2147484140" r:id="rId6"/>
    <p:sldLayoutId id="2147484141" r:id="rId7"/>
    <p:sldLayoutId id="2147484142" r:id="rId8"/>
    <p:sldLayoutId id="2147484143" r:id="rId9"/>
    <p:sldLayoutId id="2147484144" r:id="rId10"/>
    <p:sldLayoutId id="2147484145" r:id="rId11"/>
    <p:sldLayoutId id="2147484146" r:id="rId12"/>
    <p:sldLayoutId id="2147484147" r:id="rId13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FF3300"/>
          </a:solidFill>
          <a:effectLst>
            <a:outerShdw blurRad="38100" dist="38100" dir="2700000" algn="tl">
              <a:srgbClr val="C0C0C0"/>
            </a:outerShdw>
          </a:effectLst>
          <a:latin typeface="+mj-lt"/>
          <a:ea typeface="+mj-ea"/>
          <a:cs typeface="黑体" charset="0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FF3300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ea typeface="黑体" pitchFamily="2" charset="-122"/>
          <a:cs typeface="黑体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FF3300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ea typeface="黑体" pitchFamily="2" charset="-122"/>
          <a:cs typeface="黑体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FF3300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ea typeface="黑体" pitchFamily="2" charset="-122"/>
          <a:cs typeface="黑体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400" b="1">
          <a:solidFill>
            <a:srgbClr val="FF3300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ea typeface="黑体" pitchFamily="2" charset="-122"/>
          <a:cs typeface="黑体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4400" b="1">
          <a:solidFill>
            <a:srgbClr val="FF3300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ea typeface="黑体" pitchFamily="2" charset="-122"/>
        </a:defRPr>
      </a:lvl6pPr>
      <a:lvl7pPr marL="914400" algn="l" rtl="0" fontAlgn="base">
        <a:spcBef>
          <a:spcPct val="0"/>
        </a:spcBef>
        <a:spcAft>
          <a:spcPct val="0"/>
        </a:spcAft>
        <a:defRPr sz="4400" b="1">
          <a:solidFill>
            <a:srgbClr val="FF3300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ea typeface="黑体" pitchFamily="2" charset="-122"/>
        </a:defRPr>
      </a:lvl7pPr>
      <a:lvl8pPr marL="1371600" algn="l" rtl="0" fontAlgn="base">
        <a:spcBef>
          <a:spcPct val="0"/>
        </a:spcBef>
        <a:spcAft>
          <a:spcPct val="0"/>
        </a:spcAft>
        <a:defRPr sz="4400" b="1">
          <a:solidFill>
            <a:srgbClr val="FF3300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ea typeface="黑体" pitchFamily="2" charset="-122"/>
        </a:defRPr>
      </a:lvl8pPr>
      <a:lvl9pPr marL="1828800" algn="l" rtl="0" fontAlgn="base">
        <a:spcBef>
          <a:spcPct val="0"/>
        </a:spcBef>
        <a:spcAft>
          <a:spcPct val="0"/>
        </a:spcAft>
        <a:defRPr sz="4400" b="1">
          <a:solidFill>
            <a:srgbClr val="FF3300"/>
          </a:solidFill>
          <a:effectLst>
            <a:outerShdw blurRad="38100" dist="38100" dir="2700000" algn="tl">
              <a:srgbClr val="C0C0C0"/>
            </a:outerShdw>
          </a:effectLst>
          <a:latin typeface="Arial" charset="0"/>
          <a:ea typeface="黑体" pitchFamily="2" charset="-122"/>
        </a:defRPr>
      </a:lvl9pPr>
    </p:titleStyle>
    <p:bodyStyle>
      <a:lvl1pPr marL="342900" indent="-342900" algn="l" rtl="0" eaLnBrk="0" fontAlgn="base" hangingPunct="0">
        <a:spcBef>
          <a:spcPct val="50000"/>
        </a:spcBef>
        <a:spcAft>
          <a:spcPct val="0"/>
        </a:spcAft>
        <a:buClr>
          <a:srgbClr val="FF0000"/>
        </a:buClr>
        <a:buChar char="•"/>
        <a:defRPr sz="3200" b="1">
          <a:solidFill>
            <a:srgbClr val="2B3078"/>
          </a:solidFill>
          <a:latin typeface="+mn-lt"/>
          <a:ea typeface="+mn-ea"/>
          <a:cs typeface="黑体" charset="0"/>
        </a:defRPr>
      </a:lvl1pPr>
      <a:lvl2pPr marL="742950" indent="-285750" algn="l" rtl="0" eaLnBrk="0" fontAlgn="base" hangingPunct="0">
        <a:spcBef>
          <a:spcPct val="50000"/>
        </a:spcBef>
        <a:spcAft>
          <a:spcPct val="0"/>
        </a:spcAft>
        <a:buClr>
          <a:srgbClr val="FF6600"/>
        </a:buClr>
        <a:buFont typeface="Arial" charset="0"/>
        <a:buChar char="–"/>
        <a:defRPr sz="2800">
          <a:solidFill>
            <a:srgbClr val="2B3078"/>
          </a:solidFill>
          <a:latin typeface="+mn-lt"/>
          <a:ea typeface="+mn-ea"/>
          <a:cs typeface="黑体" charset="0"/>
        </a:defRPr>
      </a:lvl2pPr>
      <a:lvl3pPr marL="1143000" indent="-228600" algn="l" rtl="0" eaLnBrk="0" fontAlgn="base" hangingPunct="0">
        <a:spcBef>
          <a:spcPct val="50000"/>
        </a:spcBef>
        <a:spcAft>
          <a:spcPct val="0"/>
        </a:spcAft>
        <a:buChar char="•"/>
        <a:defRPr sz="2400">
          <a:solidFill>
            <a:srgbClr val="2B3078"/>
          </a:solidFill>
          <a:latin typeface="+mn-lt"/>
          <a:ea typeface="+mn-ea"/>
          <a:cs typeface="黑体" charset="0"/>
        </a:defRPr>
      </a:lvl3pPr>
      <a:lvl4pPr marL="1600200" indent="-228600" algn="l" rtl="0" eaLnBrk="0" fontAlgn="base" hangingPunct="0">
        <a:spcBef>
          <a:spcPct val="50000"/>
        </a:spcBef>
        <a:spcAft>
          <a:spcPct val="0"/>
        </a:spcAft>
        <a:buChar char="–"/>
        <a:defRPr sz="2000">
          <a:solidFill>
            <a:srgbClr val="2B3078"/>
          </a:solidFill>
          <a:latin typeface="+mn-lt"/>
          <a:ea typeface="+mn-ea"/>
          <a:cs typeface="黑体" charset="0"/>
        </a:defRPr>
      </a:lvl4pPr>
      <a:lvl5pPr marL="2057400" indent="-228600" algn="l" rtl="0" eaLnBrk="0" fontAlgn="base" hangingPunct="0">
        <a:spcBef>
          <a:spcPct val="50000"/>
        </a:spcBef>
        <a:spcAft>
          <a:spcPct val="0"/>
        </a:spcAft>
        <a:buChar char="»"/>
        <a:defRPr sz="2000">
          <a:solidFill>
            <a:srgbClr val="2B3078"/>
          </a:solidFill>
          <a:latin typeface="+mn-lt"/>
          <a:ea typeface="+mn-ea"/>
          <a:cs typeface="黑体" charset="0"/>
        </a:defRPr>
      </a:lvl5pPr>
      <a:lvl6pPr marL="2514600" indent="-228600" algn="l" rtl="0" fontAlgn="base">
        <a:spcBef>
          <a:spcPct val="50000"/>
        </a:spcBef>
        <a:spcAft>
          <a:spcPct val="0"/>
        </a:spcAft>
        <a:buChar char="»"/>
        <a:defRPr sz="2000">
          <a:solidFill>
            <a:srgbClr val="2B3078"/>
          </a:solidFill>
          <a:latin typeface="+mn-lt"/>
          <a:ea typeface="+mn-ea"/>
        </a:defRPr>
      </a:lvl6pPr>
      <a:lvl7pPr marL="2971800" indent="-228600" algn="l" rtl="0" fontAlgn="base">
        <a:spcBef>
          <a:spcPct val="50000"/>
        </a:spcBef>
        <a:spcAft>
          <a:spcPct val="0"/>
        </a:spcAft>
        <a:buChar char="»"/>
        <a:defRPr sz="2000">
          <a:solidFill>
            <a:srgbClr val="2B3078"/>
          </a:solidFill>
          <a:latin typeface="+mn-lt"/>
          <a:ea typeface="+mn-ea"/>
        </a:defRPr>
      </a:lvl7pPr>
      <a:lvl8pPr marL="3429000" indent="-228600" algn="l" rtl="0" fontAlgn="base">
        <a:spcBef>
          <a:spcPct val="50000"/>
        </a:spcBef>
        <a:spcAft>
          <a:spcPct val="0"/>
        </a:spcAft>
        <a:buChar char="»"/>
        <a:defRPr sz="2000">
          <a:solidFill>
            <a:srgbClr val="2B3078"/>
          </a:solidFill>
          <a:latin typeface="+mn-lt"/>
          <a:ea typeface="+mn-ea"/>
        </a:defRPr>
      </a:lvl8pPr>
      <a:lvl9pPr marL="3886200" indent="-228600" algn="l" rtl="0" fontAlgn="base">
        <a:spcBef>
          <a:spcPct val="50000"/>
        </a:spcBef>
        <a:spcAft>
          <a:spcPct val="0"/>
        </a:spcAft>
        <a:buChar char="»"/>
        <a:defRPr sz="2000">
          <a:solidFill>
            <a:srgbClr val="2B3078"/>
          </a:solidFill>
          <a:latin typeface="+mn-lt"/>
          <a:ea typeface="+mn-ea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20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6.png"/><Relationship Id="rId4" Type="http://schemas.openxmlformats.org/officeDocument/2006/relationships/image" Target="../media/image82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820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82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0.png"/><Relationship Id="rId4" Type="http://schemas.openxmlformats.org/officeDocument/2006/relationships/notesSlide" Target="../notesSlides/notesSlide1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7" Type="http://schemas.openxmlformats.org/officeDocument/2006/relationships/image" Target="../media/image2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26.png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emf"/><Relationship Id="rId1" Type="http://schemas.openxmlformats.org/officeDocument/2006/relationships/slideLayout" Target="../slideLayouts/slideLayout6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611188" y="1700213"/>
            <a:ext cx="8208962" cy="1038225"/>
          </a:xfrm>
        </p:spPr>
        <p:txBody>
          <a:bodyPr/>
          <a:lstStyle/>
          <a:p>
            <a:pPr algn="ctr" eaLnBrk="1" hangingPunct="1"/>
            <a:r>
              <a:rPr lang="zh-CN" altLang="en-US" sz="4800" dirty="0">
                <a:effectLst>
                  <a:outerShdw blurRad="38100" dist="38100" dir="2700000" algn="tl">
                    <a:srgbClr val="DDDDDD"/>
                  </a:outerShdw>
                </a:effectLst>
                <a:latin typeface="Arial" charset="0"/>
                <a:ea typeface="黑体" charset="0"/>
              </a:rPr>
              <a:t>机器人技术与实践</a:t>
            </a:r>
            <a:br>
              <a:rPr lang="en-US" altLang="zh-CN" sz="4800" dirty="0">
                <a:effectLst>
                  <a:outerShdw blurRad="38100" dist="38100" dir="2700000" algn="tl">
                    <a:srgbClr val="DDDDDD"/>
                  </a:outerShdw>
                </a:effectLst>
                <a:latin typeface="Arial" charset="0"/>
                <a:ea typeface="黑体" charset="0"/>
              </a:rPr>
            </a:br>
            <a:r>
              <a:rPr lang="zh-CN" altLang="en-US" sz="4800" dirty="0">
                <a:effectLst>
                  <a:outerShdw blurRad="38100" dist="38100" dir="2700000" algn="tl">
                    <a:srgbClr val="DDDDDD"/>
                  </a:outerShdw>
                </a:effectLst>
                <a:latin typeface="Arial" charset="0"/>
                <a:ea typeface="黑体" charset="0"/>
              </a:rPr>
              <a:t>移动机器人</a:t>
            </a:r>
          </a:p>
        </p:txBody>
      </p:sp>
      <p:sp>
        <p:nvSpPr>
          <p:cNvPr id="3075" name="Rectangle 10"/>
          <p:cNvSpPr>
            <a:spLocks noChangeArrowheads="1"/>
          </p:cNvSpPr>
          <p:nvPr/>
        </p:nvSpPr>
        <p:spPr bwMode="auto">
          <a:xfrm>
            <a:off x="612775" y="3285554"/>
            <a:ext cx="8064500" cy="71438"/>
          </a:xfrm>
          <a:prstGeom prst="rect">
            <a:avLst/>
          </a:prstGeom>
          <a:gradFill rotWithShape="1">
            <a:gsLst>
              <a:gs pos="0">
                <a:srgbClr val="184776"/>
              </a:gs>
              <a:gs pos="100000">
                <a:srgbClr val="3399FF"/>
              </a:gs>
            </a:gsLst>
            <a:lin ang="0" scaled="1"/>
          </a:gra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3076" name="Rectangle 11"/>
          <p:cNvSpPr>
            <a:spLocks noChangeArrowheads="1"/>
          </p:cNvSpPr>
          <p:nvPr/>
        </p:nvSpPr>
        <p:spPr bwMode="auto">
          <a:xfrm>
            <a:off x="827088" y="3573463"/>
            <a:ext cx="7705725" cy="129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algn="ctr">
              <a:spcBef>
                <a:spcPct val="50000"/>
              </a:spcBef>
              <a:buClr>
                <a:srgbClr val="FF0000"/>
              </a:buClr>
            </a:pPr>
            <a:r>
              <a:rPr lang="zh-CN" altLang="en-US" sz="2400" b="1" dirty="0">
                <a:ea typeface="黑体" charset="0"/>
                <a:cs typeface="黑体" charset="0"/>
              </a:rPr>
              <a:t>周忠祥</a:t>
            </a:r>
            <a:endParaRPr lang="en-US" altLang="zh-CN" sz="2400" b="1" dirty="0">
              <a:ea typeface="黑体" charset="0"/>
              <a:cs typeface="黑体" charset="0"/>
            </a:endParaRPr>
          </a:p>
          <a:p>
            <a:pPr algn="ctr">
              <a:spcBef>
                <a:spcPct val="50000"/>
              </a:spcBef>
              <a:buClr>
                <a:srgbClr val="FF0000"/>
              </a:buClr>
            </a:pPr>
            <a:r>
              <a:rPr lang="zh-CN" altLang="en-US" sz="2400" b="1" dirty="0">
                <a:ea typeface="黑体" charset="0"/>
                <a:cs typeface="黑体" charset="0"/>
              </a:rPr>
              <a:t>控制科学与工程学院</a:t>
            </a:r>
            <a:endParaRPr lang="zh-CN" altLang="en-US" sz="2800" b="1" dirty="0">
              <a:ea typeface="黑体" charset="0"/>
              <a:cs typeface="黑体" charset="0"/>
            </a:endParaRPr>
          </a:p>
        </p:txBody>
      </p:sp>
    </p:spTree>
  </p:cSld>
  <p:clrMapOvr>
    <a:masterClrMapping/>
  </p:clrMapOvr>
  <p:transition advTm="21609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1670" y="2294875"/>
            <a:ext cx="5936104" cy="3414573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cap="none" dirty="0">
                <a:latin typeface="+mn-lt"/>
              </a:rPr>
              <a:t>1.</a:t>
            </a:r>
            <a:r>
              <a:rPr lang="zh-CN" altLang="en-US" cap="none" dirty="0">
                <a:latin typeface="+mn-lt"/>
              </a:rPr>
              <a:t> </a:t>
            </a:r>
            <a:r>
              <a:rPr lang="en-US" altLang="zh-CN" cap="none" dirty="0">
                <a:latin typeface="+mn-lt"/>
              </a:rPr>
              <a:t>PRM(Probabilistic Roadmap)</a:t>
            </a:r>
            <a:endParaRPr kumimoji="1" lang="zh-CN" altLang="en-US" dirty="0">
              <a:latin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601672" y="1970838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kumimoji="1" lang="zh-CN" altLang="en-US" b="1" dirty="0">
                <a:solidFill>
                  <a:prstClr val="black"/>
                </a:solidFill>
                <a:latin typeface="微软雅黑"/>
                <a:ea typeface="微软雅黑"/>
                <a:cs typeface="微软雅黑"/>
              </a:rPr>
              <a:t>在位形空间坐标系中随机取点</a:t>
            </a:r>
          </a:p>
        </p:txBody>
      </p:sp>
    </p:spTree>
    <p:extLst>
      <p:ext uri="{BB962C8B-B14F-4D97-AF65-F5344CB8AC3E}">
        <p14:creationId xmlns:p14="http://schemas.microsoft.com/office/powerpoint/2010/main" val="11821477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1670" y="2294874"/>
            <a:ext cx="5940660" cy="344208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cap="none" dirty="0">
                <a:latin typeface="+mn-lt"/>
              </a:rPr>
              <a:t>1.</a:t>
            </a:r>
            <a:r>
              <a:rPr lang="zh-CN" altLang="en-US" cap="none" dirty="0">
                <a:latin typeface="+mn-lt"/>
              </a:rPr>
              <a:t> </a:t>
            </a:r>
            <a:r>
              <a:rPr lang="en-US" altLang="zh-CN" cap="none" dirty="0">
                <a:latin typeface="+mn-lt"/>
              </a:rPr>
              <a:t>PRM(Probabilistic Roadmap)</a:t>
            </a:r>
            <a:endParaRPr kumimoji="1" lang="zh-CN" altLang="en-US" dirty="0">
              <a:latin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601672" y="1970838"/>
            <a:ext cx="29546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kumimoji="1" lang="zh-CN" altLang="en-US" b="1" dirty="0">
                <a:solidFill>
                  <a:prstClr val="black"/>
                </a:solidFill>
                <a:latin typeface="微软雅黑"/>
                <a:ea typeface="微软雅黑"/>
                <a:cs typeface="微软雅黑"/>
              </a:rPr>
              <a:t>对采样的姿态进行碰撞检测</a:t>
            </a:r>
          </a:p>
        </p:txBody>
      </p:sp>
    </p:spTree>
    <p:extLst>
      <p:ext uri="{BB962C8B-B14F-4D97-AF65-F5344CB8AC3E}">
        <p14:creationId xmlns:p14="http://schemas.microsoft.com/office/powerpoint/2010/main" val="15343799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1670" y="2294874"/>
            <a:ext cx="5940660" cy="3407144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cap="none" dirty="0">
                <a:latin typeface="+mn-lt"/>
              </a:rPr>
              <a:t>1.</a:t>
            </a:r>
            <a:r>
              <a:rPr lang="zh-CN" altLang="en-US" cap="none" dirty="0">
                <a:latin typeface="+mn-lt"/>
              </a:rPr>
              <a:t> </a:t>
            </a:r>
            <a:r>
              <a:rPr lang="en-US" altLang="zh-CN" cap="none" dirty="0">
                <a:latin typeface="+mn-lt"/>
              </a:rPr>
              <a:t>PRM(Probabilistic Roadmap)</a:t>
            </a:r>
            <a:endParaRPr kumimoji="1" lang="zh-CN" altLang="en-US" dirty="0">
              <a:latin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601670" y="1970838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kumimoji="1" lang="zh-CN" altLang="en-US" b="1" dirty="0">
                <a:solidFill>
                  <a:prstClr val="black"/>
                </a:solidFill>
                <a:latin typeface="微软雅黑"/>
                <a:ea typeface="微软雅黑"/>
                <a:cs typeface="微软雅黑"/>
              </a:rPr>
              <a:t>无碰撞姿态成为图节点</a:t>
            </a:r>
          </a:p>
        </p:txBody>
      </p:sp>
    </p:spTree>
    <p:extLst>
      <p:ext uri="{BB962C8B-B14F-4D97-AF65-F5344CB8AC3E}">
        <p14:creationId xmlns:p14="http://schemas.microsoft.com/office/powerpoint/2010/main" val="426196032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1670" y="2294874"/>
            <a:ext cx="5940660" cy="3434718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cap="none" dirty="0">
                <a:latin typeface="+mn-lt"/>
              </a:rPr>
              <a:t>1.</a:t>
            </a:r>
            <a:r>
              <a:rPr lang="zh-CN" altLang="en-US" cap="none" dirty="0">
                <a:latin typeface="+mn-lt"/>
              </a:rPr>
              <a:t> </a:t>
            </a:r>
            <a:r>
              <a:rPr lang="en-US" altLang="zh-CN" cap="none" dirty="0">
                <a:latin typeface="+mn-lt"/>
              </a:rPr>
              <a:t>PRM(Probabilistic Roadmap)</a:t>
            </a:r>
            <a:endParaRPr kumimoji="1" lang="zh-CN" altLang="en-US" dirty="0">
              <a:latin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601670" y="1970838"/>
            <a:ext cx="47243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kumimoji="1" lang="zh-CN" altLang="en-US" b="1" dirty="0">
                <a:solidFill>
                  <a:prstClr val="black"/>
                </a:solidFill>
                <a:latin typeface="Century Schoolbook"/>
                <a:ea typeface="微软雅黑"/>
                <a:cs typeface="微软雅黑"/>
              </a:rPr>
              <a:t>每个图节点和其最近相邻的</a:t>
            </a:r>
            <a:r>
              <a:rPr kumimoji="1" lang="en-US" altLang="zh-CN" b="1" dirty="0">
                <a:solidFill>
                  <a:prstClr val="black"/>
                </a:solidFill>
                <a:latin typeface="Century Schoolbook"/>
                <a:ea typeface="微软雅黑"/>
                <a:cs typeface="微软雅黑"/>
              </a:rPr>
              <a:t>k</a:t>
            </a:r>
            <a:r>
              <a:rPr kumimoji="1" lang="zh-CN" altLang="en-US" b="1" dirty="0">
                <a:solidFill>
                  <a:prstClr val="black"/>
                </a:solidFill>
                <a:latin typeface="Century Schoolbook"/>
                <a:ea typeface="微软雅黑"/>
                <a:cs typeface="微软雅黑"/>
              </a:rPr>
              <a:t>个节点直线连接</a:t>
            </a:r>
          </a:p>
        </p:txBody>
      </p:sp>
    </p:spTree>
    <p:extLst>
      <p:ext uri="{BB962C8B-B14F-4D97-AF65-F5344CB8AC3E}">
        <p14:creationId xmlns:p14="http://schemas.microsoft.com/office/powerpoint/2010/main" val="20735298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1670" y="2294874"/>
            <a:ext cx="5940660" cy="3424616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cap="none" dirty="0">
                <a:latin typeface="+mn-lt"/>
              </a:rPr>
              <a:t>1.</a:t>
            </a:r>
            <a:r>
              <a:rPr lang="zh-CN" altLang="en-US" cap="none" dirty="0">
                <a:latin typeface="+mn-lt"/>
              </a:rPr>
              <a:t> </a:t>
            </a:r>
            <a:r>
              <a:rPr lang="en-US" altLang="zh-CN" cap="none" dirty="0">
                <a:latin typeface="+mn-lt"/>
              </a:rPr>
              <a:t>PRM(Probabilistic Roadmap)</a:t>
            </a:r>
            <a:endParaRPr kumimoji="1" lang="zh-CN" altLang="en-US" dirty="0">
              <a:latin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601670" y="1970838"/>
            <a:ext cx="249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kumimoji="1" lang="zh-CN" altLang="en-US" b="1" dirty="0">
                <a:solidFill>
                  <a:prstClr val="black"/>
                </a:solidFill>
                <a:latin typeface="微软雅黑"/>
                <a:ea typeface="微软雅黑"/>
                <a:cs typeface="微软雅黑"/>
              </a:rPr>
              <a:t>保留无碰路径为图的边</a:t>
            </a:r>
          </a:p>
        </p:txBody>
      </p:sp>
    </p:spTree>
    <p:extLst>
      <p:ext uri="{BB962C8B-B14F-4D97-AF65-F5344CB8AC3E}">
        <p14:creationId xmlns:p14="http://schemas.microsoft.com/office/powerpoint/2010/main" val="743747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1670" y="2294874"/>
            <a:ext cx="5940660" cy="3417194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cap="none" dirty="0">
                <a:latin typeface="+mn-lt"/>
              </a:rPr>
              <a:t>PRM(Probabilistic Roadmap)</a:t>
            </a:r>
            <a:endParaRPr kumimoji="1" lang="zh-CN" altLang="en-US" dirty="0">
              <a:latin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601671" y="1970838"/>
            <a:ext cx="35981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kumimoji="1" lang="zh-CN" altLang="en-US" b="1" dirty="0">
                <a:solidFill>
                  <a:prstClr val="black"/>
                </a:solidFill>
                <a:latin typeface="微软雅黑"/>
                <a:ea typeface="微软雅黑"/>
                <a:cs typeface="微软雅黑"/>
              </a:rPr>
              <a:t>构成自由位形空间中的</a:t>
            </a:r>
            <a:r>
              <a:rPr kumimoji="1" lang="en-US" altLang="zh-CN" b="1" dirty="0">
                <a:solidFill>
                  <a:prstClr val="black"/>
                </a:solidFill>
                <a:latin typeface="微软雅黑"/>
                <a:ea typeface="微软雅黑"/>
                <a:cs typeface="微软雅黑"/>
              </a:rPr>
              <a:t>Roadmap</a:t>
            </a:r>
            <a:endParaRPr kumimoji="1" lang="zh-CN" altLang="en-US" b="1" dirty="0">
              <a:solidFill>
                <a:prstClr val="black"/>
              </a:solidFill>
              <a:latin typeface="微软雅黑"/>
              <a:ea typeface="微软雅黑"/>
              <a:cs typeface="微软雅黑"/>
            </a:endParaRPr>
          </a:p>
        </p:txBody>
      </p:sp>
    </p:spTree>
    <p:extLst>
      <p:ext uri="{BB962C8B-B14F-4D97-AF65-F5344CB8AC3E}">
        <p14:creationId xmlns:p14="http://schemas.microsoft.com/office/powerpoint/2010/main" val="14239663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1670" y="2294874"/>
            <a:ext cx="5940660" cy="3424616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cap="none" dirty="0">
                <a:latin typeface="+mn-lt"/>
              </a:rPr>
              <a:t>1.</a:t>
            </a:r>
            <a:r>
              <a:rPr lang="zh-CN" altLang="en-US" cap="none" dirty="0">
                <a:latin typeface="+mn-lt"/>
              </a:rPr>
              <a:t> </a:t>
            </a:r>
            <a:r>
              <a:rPr lang="en-US" altLang="zh-CN" cap="none" dirty="0">
                <a:latin typeface="+mn-lt"/>
              </a:rPr>
              <a:t>PRM(Probabilistic Roadmap)</a:t>
            </a:r>
            <a:endParaRPr kumimoji="1" lang="zh-CN" altLang="en-US" dirty="0">
              <a:latin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601670" y="1970838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kumimoji="1" lang="zh-CN" altLang="en-US" b="1" dirty="0">
                <a:solidFill>
                  <a:prstClr val="black"/>
                </a:solidFill>
                <a:latin typeface="微软雅黑"/>
                <a:ea typeface="微软雅黑"/>
                <a:cs typeface="微软雅黑"/>
              </a:rPr>
              <a:t>加入起始点和终止点</a:t>
            </a:r>
          </a:p>
        </p:txBody>
      </p:sp>
    </p:spTree>
    <p:extLst>
      <p:ext uri="{BB962C8B-B14F-4D97-AF65-F5344CB8AC3E}">
        <p14:creationId xmlns:p14="http://schemas.microsoft.com/office/powerpoint/2010/main" val="403848932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1670" y="2294875"/>
            <a:ext cx="5940660" cy="3397151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cap="none" dirty="0">
                <a:latin typeface="+mn-lt"/>
              </a:rPr>
              <a:t>1.</a:t>
            </a:r>
            <a:r>
              <a:rPr lang="zh-CN" altLang="en-US" cap="none" dirty="0">
                <a:latin typeface="+mn-lt"/>
              </a:rPr>
              <a:t> </a:t>
            </a:r>
            <a:r>
              <a:rPr lang="en-US" altLang="zh-CN" cap="none" dirty="0">
                <a:latin typeface="+mn-lt"/>
              </a:rPr>
              <a:t>PRM(Probabilistic Roadmap)</a:t>
            </a:r>
            <a:endParaRPr kumimoji="1" lang="zh-CN" altLang="en-US" dirty="0">
              <a:latin typeface="+mn-lt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601670" y="1970838"/>
            <a:ext cx="46602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kumimoji="1" lang="zh-CN" altLang="en-US" b="1" dirty="0">
                <a:solidFill>
                  <a:prstClr val="black"/>
                </a:solidFill>
                <a:latin typeface="微软雅黑"/>
                <a:ea typeface="微软雅黑"/>
                <a:cs typeface="微软雅黑"/>
              </a:rPr>
              <a:t>在</a:t>
            </a:r>
            <a:r>
              <a:rPr kumimoji="1" lang="en-US" altLang="zh-CN" b="1" dirty="0">
                <a:solidFill>
                  <a:prstClr val="black"/>
                </a:solidFill>
                <a:latin typeface="微软雅黑"/>
                <a:ea typeface="微软雅黑"/>
                <a:cs typeface="微软雅黑"/>
              </a:rPr>
              <a:t>PRM</a:t>
            </a:r>
            <a:r>
              <a:rPr kumimoji="1" lang="zh-CN" altLang="en-US" b="1" dirty="0">
                <a:solidFill>
                  <a:prstClr val="black"/>
                </a:solidFill>
                <a:latin typeface="微软雅黑"/>
                <a:ea typeface="微软雅黑"/>
                <a:cs typeface="微软雅黑"/>
              </a:rPr>
              <a:t>中搜索一条从起始点到终止点的路径</a:t>
            </a:r>
          </a:p>
        </p:txBody>
      </p:sp>
    </p:spTree>
    <p:extLst>
      <p:ext uri="{BB962C8B-B14F-4D97-AF65-F5344CB8AC3E}">
        <p14:creationId xmlns:p14="http://schemas.microsoft.com/office/powerpoint/2010/main" val="223409440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>
            <a:extLst>
              <a:ext uri="{FF2B5EF4-FFF2-40B4-BE49-F238E27FC236}">
                <a16:creationId xmlns:a16="http://schemas.microsoft.com/office/drawing/2014/main" id="{2C81FDF7-66C8-4B42-89E7-60C9426B069F}"/>
              </a:ext>
            </a:extLst>
          </p:cNvPr>
          <p:cNvSpPr/>
          <p:nvPr/>
        </p:nvSpPr>
        <p:spPr>
          <a:xfrm>
            <a:off x="457200" y="2057401"/>
            <a:ext cx="8147248" cy="54573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kumimoji="1" lang="zh-CN" altLang="en-US">
              <a:solidFill>
                <a:prstClr val="white"/>
              </a:solidFill>
              <a:latin typeface="Century Schoolbook"/>
              <a:ea typeface="宋体" panose="02010600030101010101" pitchFamily="2" charset="-122"/>
            </a:endParaRP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4FC33ADE-2916-9D46-8938-753DC919B824}"/>
              </a:ext>
            </a:extLst>
          </p:cNvPr>
          <p:cNvSpPr/>
          <p:nvPr/>
        </p:nvSpPr>
        <p:spPr>
          <a:xfrm>
            <a:off x="457200" y="2664831"/>
            <a:ext cx="8147248" cy="54573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kumimoji="1" lang="zh-CN" altLang="en-US">
              <a:solidFill>
                <a:prstClr val="white"/>
              </a:solidFill>
              <a:latin typeface="Century Schoolbook"/>
              <a:ea typeface="宋体" panose="02010600030101010101" pitchFamily="2" charset="-122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20150A5F-7E12-CF47-9908-2F918CE0E5CB}"/>
              </a:ext>
            </a:extLst>
          </p:cNvPr>
          <p:cNvSpPr/>
          <p:nvPr/>
        </p:nvSpPr>
        <p:spPr>
          <a:xfrm>
            <a:off x="446965" y="3308476"/>
            <a:ext cx="8147248" cy="54573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kumimoji="1" lang="zh-CN" altLang="en-US">
              <a:solidFill>
                <a:prstClr val="white"/>
              </a:solidFill>
              <a:latin typeface="Century Schoolbook"/>
              <a:ea typeface="宋体" panose="02010600030101010101" pitchFamily="2" charset="-122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6270D4CA-FB3C-D646-859C-7781B1EB8FAB}"/>
              </a:ext>
            </a:extLst>
          </p:cNvPr>
          <p:cNvSpPr/>
          <p:nvPr/>
        </p:nvSpPr>
        <p:spPr>
          <a:xfrm>
            <a:off x="457200" y="3952120"/>
            <a:ext cx="8147248" cy="1153163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kumimoji="1" lang="zh-CN" altLang="en-US">
              <a:solidFill>
                <a:prstClr val="white"/>
              </a:solidFill>
              <a:latin typeface="Century Schoolbook"/>
              <a:ea typeface="宋体" panose="02010600030101010101" pitchFamily="2" charset="-122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cap="none" dirty="0">
                <a:latin typeface="+mn-lt"/>
              </a:rPr>
              <a:t>PRM</a:t>
            </a:r>
            <a:r>
              <a:rPr lang="zh-CN" altLang="en-US" cap="none" dirty="0">
                <a:latin typeface="+mn-lt"/>
              </a:rPr>
              <a:t>需要考虑的几个问题</a:t>
            </a:r>
            <a:endParaRPr kumimoji="1" lang="zh-CN" altLang="en-US" dirty="0">
              <a:latin typeface="+mn-lt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quarter" idx="1"/>
          </p:nvPr>
        </p:nvSpPr>
        <p:spPr>
          <a:xfrm>
            <a:off x="457200" y="1982905"/>
            <a:ext cx="8229600" cy="4525963"/>
          </a:xfrm>
        </p:spPr>
        <p:txBody>
          <a:bodyPr/>
          <a:lstStyle/>
          <a:p>
            <a:pPr>
              <a:lnSpc>
                <a:spcPct val="120000"/>
              </a:lnSpc>
            </a:pPr>
            <a:r>
              <a:rPr kumimoji="1" lang="zh-CN" altLang="en-US" sz="2800" dirty="0">
                <a:latin typeface="+mn-lt"/>
              </a:rPr>
              <a:t>随机位形选择</a:t>
            </a:r>
            <a:endParaRPr kumimoji="1" lang="en-US" altLang="zh-CN" sz="2800" dirty="0">
              <a:latin typeface="+mn-lt"/>
            </a:endParaRPr>
          </a:p>
          <a:p>
            <a:pPr>
              <a:lnSpc>
                <a:spcPct val="120000"/>
              </a:lnSpc>
              <a:spcBef>
                <a:spcPts val="1050"/>
              </a:spcBef>
            </a:pPr>
            <a:r>
              <a:rPr kumimoji="1" lang="zh-CN" altLang="en-US" sz="2800" dirty="0">
                <a:latin typeface="+mn-lt"/>
              </a:rPr>
              <a:t>寻找最近邻点</a:t>
            </a:r>
            <a:endParaRPr kumimoji="1" lang="en-US" altLang="zh-CN" sz="2800" dirty="0">
              <a:latin typeface="+mn-lt"/>
            </a:endParaRPr>
          </a:p>
          <a:p>
            <a:pPr>
              <a:lnSpc>
                <a:spcPct val="120000"/>
              </a:lnSpc>
              <a:spcBef>
                <a:spcPts val="1050"/>
              </a:spcBef>
            </a:pPr>
            <a:r>
              <a:rPr kumimoji="1" lang="zh-CN" altLang="en-US" sz="2800" dirty="0"/>
              <a:t>生成局部路径</a:t>
            </a:r>
            <a:endParaRPr kumimoji="1" lang="en-US" altLang="zh-CN" sz="2800" dirty="0"/>
          </a:p>
          <a:p>
            <a:pPr>
              <a:lnSpc>
                <a:spcPct val="120000"/>
              </a:lnSpc>
              <a:spcBef>
                <a:spcPts val="1050"/>
              </a:spcBef>
            </a:pPr>
            <a:r>
              <a:rPr kumimoji="1" lang="zh-CN" altLang="en-US" sz="2800" dirty="0"/>
              <a:t>检查路径无碰</a:t>
            </a:r>
            <a:endParaRPr kumimoji="1" lang="en-US" altLang="zh-CN" sz="2800" dirty="0"/>
          </a:p>
          <a:p>
            <a:pPr>
              <a:lnSpc>
                <a:spcPct val="120000"/>
              </a:lnSpc>
            </a:pPr>
            <a:endParaRPr kumimoji="1" lang="en-US" altLang="zh-CN" sz="2800" dirty="0">
              <a:latin typeface="+mn-lt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96EE48E0-D3D8-C04E-8CDC-F1382BE23C26}"/>
              </a:ext>
            </a:extLst>
          </p:cNvPr>
          <p:cNvSpPr/>
          <p:nvPr/>
        </p:nvSpPr>
        <p:spPr>
          <a:xfrm>
            <a:off x="3960440" y="2057401"/>
            <a:ext cx="3416320" cy="57708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kumimoji="1" lang="zh-CN" altLang="en-US" sz="2100" dirty="0">
                <a:solidFill>
                  <a:prstClr val="black"/>
                </a:solidFill>
                <a:latin typeface="Century Schoolbook"/>
                <a:ea typeface="SimHei" panose="02010609060101010101" pitchFamily="49" charset="-122"/>
              </a:rPr>
              <a:t>通常采用均匀随机采样方式</a:t>
            </a:r>
            <a:endParaRPr kumimoji="1" lang="en-US" altLang="zh-CN" sz="2100" dirty="0">
              <a:solidFill>
                <a:prstClr val="black"/>
              </a:solidFill>
              <a:latin typeface="Century Schoolbook"/>
              <a:ea typeface="SimHei" panose="02010609060101010101" pitchFamily="49" charset="-122"/>
            </a:endParaRP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82D56A00-1BCB-7F4B-94CA-F17C54BC65B4}"/>
              </a:ext>
            </a:extLst>
          </p:cNvPr>
          <p:cNvSpPr/>
          <p:nvPr/>
        </p:nvSpPr>
        <p:spPr>
          <a:xfrm>
            <a:off x="3960441" y="2679134"/>
            <a:ext cx="3028393" cy="57708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kumimoji="1" lang="zh-CN" altLang="en-US" sz="2100" dirty="0">
                <a:solidFill>
                  <a:prstClr val="black"/>
                </a:solidFill>
                <a:latin typeface="Century Schoolbook"/>
                <a:ea typeface="SimHei" panose="02010609060101010101" pitchFamily="49" charset="-122"/>
              </a:rPr>
              <a:t>可以采用</a:t>
            </a:r>
            <a:r>
              <a:rPr kumimoji="1" lang="en-US" altLang="zh-CN" sz="2100" dirty="0">
                <a:solidFill>
                  <a:prstClr val="black"/>
                </a:solidFill>
                <a:latin typeface="Century Schoolbook"/>
                <a:ea typeface="SimHei" panose="02010609060101010101" pitchFamily="49" charset="-122"/>
              </a:rPr>
              <a:t>KD</a:t>
            </a:r>
            <a:r>
              <a:rPr kumimoji="1" lang="zh-CN" altLang="en-US" sz="2100" dirty="0">
                <a:solidFill>
                  <a:prstClr val="black"/>
                </a:solidFill>
                <a:latin typeface="Century Schoolbook"/>
                <a:ea typeface="SimHei" panose="02010609060101010101" pitchFamily="49" charset="-122"/>
              </a:rPr>
              <a:t>树方法加速</a:t>
            </a:r>
            <a:endParaRPr kumimoji="1" lang="en-US" altLang="zh-CN" sz="2100" dirty="0">
              <a:solidFill>
                <a:prstClr val="black"/>
              </a:solidFill>
              <a:latin typeface="Century Schoolbook"/>
              <a:ea typeface="SimHei" panose="02010609060101010101" pitchFamily="49" charset="-122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EF258C6B-E405-AA43-9F6A-AC3C9C7F583D}"/>
              </a:ext>
            </a:extLst>
          </p:cNvPr>
          <p:cNvSpPr/>
          <p:nvPr/>
        </p:nvSpPr>
        <p:spPr>
          <a:xfrm>
            <a:off x="3960440" y="3329454"/>
            <a:ext cx="3685624" cy="57708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kumimoji="1" lang="zh-CN" altLang="en-US" sz="2100" dirty="0">
                <a:solidFill>
                  <a:prstClr val="black"/>
                </a:solidFill>
                <a:latin typeface="Century Schoolbook"/>
                <a:ea typeface="SimHei" panose="02010609060101010101" pitchFamily="49" charset="-122"/>
              </a:rPr>
              <a:t>在一定范围内直接连接图节点</a:t>
            </a:r>
            <a:endParaRPr kumimoji="1" lang="en-US" altLang="zh-CN" sz="2100" dirty="0">
              <a:solidFill>
                <a:prstClr val="black"/>
              </a:solidFill>
              <a:latin typeface="Century Schoolbook"/>
              <a:ea typeface="SimHei" panose="02010609060101010101" pitchFamily="49" charset="-122"/>
            </a:endParaRP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2BB00DA-3FC1-CC49-9C9C-7E8334676E11}"/>
              </a:ext>
            </a:extLst>
          </p:cNvPr>
          <p:cNvSpPr/>
          <p:nvPr/>
        </p:nvSpPr>
        <p:spPr>
          <a:xfrm>
            <a:off x="3960440" y="3978118"/>
            <a:ext cx="4572000" cy="1061829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kumimoji="1" lang="zh-CN" altLang="en-US" sz="2100" dirty="0">
                <a:solidFill>
                  <a:prstClr val="black"/>
                </a:solidFill>
                <a:latin typeface="Century Schoolbook"/>
                <a:ea typeface="SimHei" panose="02010609060101010101" pitchFamily="49" charset="-122"/>
              </a:rPr>
              <a:t>可以增量式取点或者二分法取点，判断点是否在障碍物区域内</a:t>
            </a:r>
          </a:p>
        </p:txBody>
      </p:sp>
    </p:spTree>
    <p:extLst>
      <p:ext uri="{BB962C8B-B14F-4D97-AF65-F5344CB8AC3E}">
        <p14:creationId xmlns:p14="http://schemas.microsoft.com/office/powerpoint/2010/main" val="21978854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cap="none" dirty="0">
                <a:latin typeface="+mn-lt"/>
              </a:rPr>
              <a:t>PRM</a:t>
            </a:r>
            <a:r>
              <a:rPr lang="zh-CN" altLang="en-US" cap="none" dirty="0">
                <a:latin typeface="+mn-lt"/>
              </a:rPr>
              <a:t>需要考虑的几个问题</a:t>
            </a:r>
            <a:endParaRPr kumimoji="1" lang="zh-CN" altLang="en-US" dirty="0">
              <a:latin typeface="+mn-lt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kumimoji="1" lang="zh-CN" altLang="en-US" dirty="0"/>
              <a:t>非全联通情况</a:t>
            </a:r>
            <a:endParaRPr kumimoji="1" lang="en-US" altLang="zh-CN" dirty="0">
              <a:latin typeface="+mn-lt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9BB7A85-C0BE-AA48-8435-57F4BBF02CA1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7904" y="1890786"/>
            <a:ext cx="4752528" cy="3319949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3AAE3353-60D9-9846-8D1D-582CA4CCFA1C}"/>
              </a:ext>
            </a:extLst>
          </p:cNvPr>
          <p:cNvSpPr/>
          <p:nvPr/>
        </p:nvSpPr>
        <p:spPr>
          <a:xfrm>
            <a:off x="516179" y="2780928"/>
            <a:ext cx="2462372" cy="18235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5000"/>
              </a:lnSpc>
              <a:defRPr/>
            </a:pPr>
            <a:r>
              <a:rPr kumimoji="1" lang="zh-CN" altLang="en-US" dirty="0">
                <a:solidFill>
                  <a:prstClr val="black"/>
                </a:solidFill>
                <a:latin typeface="Century Schoolbook"/>
                <a:ea typeface="SimHei" panose="02010609060101010101" pitchFamily="49" charset="-122"/>
              </a:rPr>
              <a:t>当环境复杂，存在狭窄通道等困难场景时，由于</a:t>
            </a:r>
            <a:r>
              <a:rPr kumimoji="1" lang="en-US" altLang="zh-CN" dirty="0">
                <a:solidFill>
                  <a:prstClr val="black"/>
                </a:solidFill>
                <a:latin typeface="Century Schoolbook"/>
                <a:ea typeface="SimHei" panose="02010609060101010101" pitchFamily="49" charset="-122"/>
              </a:rPr>
              <a:t>PRM</a:t>
            </a:r>
            <a:r>
              <a:rPr kumimoji="1" lang="zh-CN" altLang="en-US" dirty="0">
                <a:solidFill>
                  <a:prstClr val="black"/>
                </a:solidFill>
                <a:latin typeface="Century Schoolbook"/>
                <a:ea typeface="SimHei" panose="02010609060101010101" pitchFamily="49" charset="-122"/>
              </a:rPr>
              <a:t>对自由位形空间的近似覆盖，存在图非全联通的情况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C822127-A890-914D-B0D7-ED4F51ED8464}"/>
              </a:ext>
            </a:extLst>
          </p:cNvPr>
          <p:cNvSpPr/>
          <p:nvPr/>
        </p:nvSpPr>
        <p:spPr>
          <a:xfrm>
            <a:off x="506018" y="5453645"/>
            <a:ext cx="7418782" cy="477054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algn="ctr">
              <a:lnSpc>
                <a:spcPct val="125000"/>
              </a:lnSpc>
              <a:defRPr/>
            </a:pPr>
            <a:r>
              <a:rPr kumimoji="1" lang="zh-CN" altLang="en-US" sz="2000" b="1">
                <a:solidFill>
                  <a:prstClr val="black"/>
                </a:solidFill>
                <a:latin typeface="Century Schoolbook"/>
                <a:ea typeface="SimHei" panose="02010609060101010101" pitchFamily="49" charset="-122"/>
              </a:rPr>
              <a:t>错误代码，日志</a:t>
            </a:r>
            <a:endParaRPr kumimoji="1" lang="zh-CN" altLang="en-US" sz="2000" b="1" dirty="0">
              <a:solidFill>
                <a:prstClr val="black"/>
              </a:solidFill>
              <a:latin typeface="Century Schoolbook"/>
              <a:ea typeface="SimHe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448361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So far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1080"/>
              </a:spcBef>
            </a:pPr>
            <a:r>
              <a:rPr lang="en-US" altLang="zh-CN" sz="2800">
                <a:latin typeface="Century Schoolbook" charset="0"/>
                <a:ea typeface="黑体" charset="0"/>
              </a:rPr>
              <a:t>ROS2</a:t>
            </a:r>
            <a:r>
              <a:rPr lang="zh-CN" altLang="en-US" sz="2800">
                <a:latin typeface="Century Schoolbook" charset="0"/>
                <a:ea typeface="黑体" charset="0"/>
              </a:rPr>
              <a:t> </a:t>
            </a:r>
            <a:r>
              <a:rPr lang="en-US" altLang="zh-CN" sz="2800">
                <a:latin typeface="Century Schoolbook" charset="0"/>
                <a:ea typeface="黑体" charset="0"/>
              </a:rPr>
              <a:t>NAV2</a:t>
            </a:r>
            <a:r>
              <a:rPr lang="zh-CN" altLang="en-US" sz="2800">
                <a:latin typeface="Century Schoolbook" charset="0"/>
                <a:ea typeface="黑体" charset="0"/>
              </a:rPr>
              <a:t>体验</a:t>
            </a:r>
            <a:endParaRPr lang="en-US" altLang="zh-CN" sz="2800" dirty="0">
              <a:latin typeface="Century Schoolbook" charset="0"/>
              <a:ea typeface="黑体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8384" y="6402857"/>
            <a:ext cx="2390398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/>
              <a:t>https://docs.nav2.org/</a:t>
            </a:r>
          </a:p>
        </p:txBody>
      </p:sp>
      <p:pic>
        <p:nvPicPr>
          <p:cNvPr id="4100" name="Picture 4" descr="Navigation2框架图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71600" y="2116014"/>
            <a:ext cx="7415339" cy="45749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100728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7" name="标题 1"/>
          <p:cNvSpPr>
            <a:spLocks noGrp="1"/>
          </p:cNvSpPr>
          <p:nvPr>
            <p:ph type="title"/>
          </p:nvPr>
        </p:nvSpPr>
        <p:spPr bwMode="auto"/>
        <p:txBody>
          <a:bodyPr>
            <a:normAutofit fontScale="90000"/>
          </a:bodyPr>
          <a:lstStyle/>
          <a:p>
            <a:pPr>
              <a:defRPr/>
            </a:pPr>
            <a:r>
              <a:rPr lang="en-US" altLang="zh-CN" cap="none" dirty="0">
                <a:latin typeface="+mn-lt"/>
              </a:rPr>
              <a:t>2.</a:t>
            </a:r>
            <a:r>
              <a:rPr lang="zh-CN" altLang="en-US" cap="none" dirty="0">
                <a:latin typeface="+mn-lt"/>
              </a:rPr>
              <a:t> </a:t>
            </a:r>
            <a:r>
              <a:rPr lang="en-US" altLang="zh-CN" cap="none" dirty="0">
                <a:latin typeface="+mn-lt"/>
              </a:rPr>
              <a:t>RRT(Rapid-Exploring Random Tree)</a:t>
            </a:r>
            <a:endParaRPr lang="zh-CN" altLang="en-US" cap="none" dirty="0">
              <a:latin typeface="+mn-lt"/>
            </a:endParaRPr>
          </a:p>
        </p:txBody>
      </p:sp>
      <p:sp>
        <p:nvSpPr>
          <p:cNvPr id="105474" name="内容占位符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>
              <a:lnSpc>
                <a:spcPct val="105000"/>
              </a:lnSpc>
            </a:pPr>
            <a:r>
              <a:rPr kumimoji="1" lang="en-US" altLang="zh-CN" sz="1800" dirty="0">
                <a:cs typeface="宋体" charset="0"/>
              </a:rPr>
              <a:t>1998</a:t>
            </a:r>
            <a:r>
              <a:rPr kumimoji="1" lang="zh-CN" altLang="zh-CN" sz="1800" dirty="0">
                <a:cs typeface="宋体" charset="0"/>
              </a:rPr>
              <a:t>年由美国爱荷华州立大学</a:t>
            </a:r>
            <a:r>
              <a:rPr kumimoji="1" lang="en-US" altLang="zh-CN" sz="1800" dirty="0">
                <a:cs typeface="宋体" charset="0"/>
              </a:rPr>
              <a:t>Steven </a:t>
            </a:r>
            <a:r>
              <a:rPr kumimoji="1" lang="en-US" altLang="zh-CN" sz="1800" dirty="0" err="1">
                <a:cs typeface="宋体" charset="0"/>
              </a:rPr>
              <a:t>M.Lavalle</a:t>
            </a:r>
            <a:r>
              <a:rPr kumimoji="1" lang="zh-CN" altLang="zh-CN" sz="1800" dirty="0">
                <a:cs typeface="宋体" charset="0"/>
              </a:rPr>
              <a:t>教授提出</a:t>
            </a:r>
            <a:endParaRPr kumimoji="1" lang="en-US" altLang="zh-CN" sz="1800" dirty="0">
              <a:cs typeface="宋体" charset="0"/>
            </a:endParaRPr>
          </a:p>
          <a:p>
            <a:pPr>
              <a:lnSpc>
                <a:spcPct val="125000"/>
              </a:lnSpc>
              <a:spcBef>
                <a:spcPts val="1050"/>
              </a:spcBef>
            </a:pPr>
            <a:r>
              <a:rPr lang="zh-CN" altLang="en-US" sz="1800" dirty="0">
                <a:ea typeface="黑体" charset="0"/>
              </a:rPr>
              <a:t>基本思想：</a:t>
            </a:r>
            <a:endParaRPr lang="en-US" altLang="zh-CN" sz="1800" dirty="0">
              <a:ea typeface="黑体" charset="0"/>
            </a:endParaRPr>
          </a:p>
          <a:p>
            <a:pPr lvl="1">
              <a:lnSpc>
                <a:spcPct val="125000"/>
              </a:lnSpc>
              <a:spcBef>
                <a:spcPts val="1050"/>
              </a:spcBef>
            </a:pPr>
            <a:r>
              <a:rPr lang="zh-CN" altLang="en-US" sz="1500" dirty="0">
                <a:ea typeface="黑体" charset="0"/>
              </a:rPr>
              <a:t>连通图采用树的形式，以起始点作为树的根节点</a:t>
            </a:r>
            <a:endParaRPr lang="en-US" altLang="zh-CN" sz="1500" dirty="0">
              <a:ea typeface="黑体" charset="0"/>
            </a:endParaRPr>
          </a:p>
          <a:p>
            <a:pPr lvl="1">
              <a:lnSpc>
                <a:spcPct val="125000"/>
              </a:lnSpc>
              <a:spcBef>
                <a:spcPts val="1050"/>
              </a:spcBef>
            </a:pPr>
            <a:r>
              <a:rPr lang="zh-CN" altLang="en-US" sz="1500" dirty="0">
                <a:ea typeface="黑体" charset="0"/>
              </a:rPr>
              <a:t>采用在空间中随机采样、连接树中最近节点的方式拓展树</a:t>
            </a:r>
            <a:endParaRPr lang="en-US" altLang="zh-CN" sz="1500" dirty="0">
              <a:ea typeface="黑体" charset="0"/>
            </a:endParaRPr>
          </a:p>
          <a:p>
            <a:pPr lvl="1">
              <a:lnSpc>
                <a:spcPct val="125000"/>
              </a:lnSpc>
              <a:spcBef>
                <a:spcPts val="1050"/>
              </a:spcBef>
            </a:pPr>
            <a:r>
              <a:rPr lang="zh-CN" altLang="en-US" sz="1500" dirty="0">
                <a:ea typeface="黑体" charset="0"/>
              </a:rPr>
              <a:t>考虑机器人的运动执行能力</a:t>
            </a:r>
            <a:endParaRPr lang="en-US" altLang="zh-CN" sz="1500" dirty="0">
              <a:ea typeface="黑体" charset="0"/>
            </a:endParaRPr>
          </a:p>
          <a:p>
            <a:pPr lvl="1">
              <a:lnSpc>
                <a:spcPct val="125000"/>
              </a:lnSpc>
              <a:spcBef>
                <a:spcPts val="1050"/>
              </a:spcBef>
            </a:pPr>
            <a:r>
              <a:rPr lang="zh-CN" altLang="en-US" sz="1500" dirty="0">
                <a:ea typeface="黑体" charset="0"/>
              </a:rPr>
              <a:t>通过树结构可以直接回溯得到路径</a:t>
            </a:r>
            <a:endParaRPr lang="en-US" altLang="zh-CN" sz="1500" dirty="0">
              <a:ea typeface="黑体" charset="0"/>
            </a:endParaRPr>
          </a:p>
        </p:txBody>
      </p:sp>
      <p:pic>
        <p:nvPicPr>
          <p:cNvPr id="14" name="图片 13"/>
          <p:cNvPicPr/>
          <p:nvPr/>
        </p:nvPicPr>
        <p:blipFill>
          <a:blip r:embed="rId3"/>
          <a:stretch>
            <a:fillRect/>
          </a:stretch>
        </p:blipFill>
        <p:spPr>
          <a:xfrm>
            <a:off x="4158281" y="3803240"/>
            <a:ext cx="3600400" cy="2023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212045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7" name="标题 1"/>
          <p:cNvSpPr>
            <a:spLocks noGrp="1"/>
          </p:cNvSpPr>
          <p:nvPr>
            <p:ph type="title"/>
          </p:nvPr>
        </p:nvSpPr>
        <p:spPr bwMode="auto"/>
        <p:txBody>
          <a:bodyPr>
            <a:normAutofit fontScale="90000"/>
          </a:bodyPr>
          <a:lstStyle/>
          <a:p>
            <a:pPr>
              <a:defRPr/>
            </a:pPr>
            <a:r>
              <a:rPr lang="en-US" altLang="zh-CN" cap="none" dirty="0">
                <a:latin typeface="+mn-lt"/>
              </a:rPr>
              <a:t>2.</a:t>
            </a:r>
            <a:r>
              <a:rPr lang="zh-CN" altLang="en-US" cap="none" dirty="0">
                <a:latin typeface="+mn-lt"/>
              </a:rPr>
              <a:t> </a:t>
            </a:r>
            <a:r>
              <a:rPr lang="en-US" altLang="zh-CN" cap="none" dirty="0">
                <a:latin typeface="+mn-lt"/>
              </a:rPr>
              <a:t>RRT(Rapid-Exploring Random Tree)</a:t>
            </a:r>
            <a:endParaRPr lang="zh-CN" altLang="en-US" cap="none" dirty="0">
              <a:latin typeface="+mn-lt"/>
            </a:endParaRPr>
          </a:p>
        </p:txBody>
      </p:sp>
      <p:pic>
        <p:nvPicPr>
          <p:cNvPr id="16" name="图片 15" descr="图片包含 文字&#10;&#10;描述已自动生成">
            <a:extLst>
              <a:ext uri="{FF2B5EF4-FFF2-40B4-BE49-F238E27FC236}">
                <a16:creationId xmlns:a16="http://schemas.microsoft.com/office/drawing/2014/main" id="{E015EE15-2C44-DA49-B1B0-2BDA48247A9E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1920480"/>
            <a:ext cx="4162212" cy="3923647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0B3362CC-C987-A747-A8B0-4F8175786E85}"/>
              </a:ext>
            </a:extLst>
          </p:cNvPr>
          <p:cNvSpPr/>
          <p:nvPr/>
        </p:nvSpPr>
        <p:spPr>
          <a:xfrm>
            <a:off x="827584" y="2780928"/>
            <a:ext cx="1440160" cy="288032"/>
          </a:xfrm>
          <a:prstGeom prst="rect">
            <a:avLst/>
          </a:prstGeom>
          <a:solidFill>
            <a:srgbClr val="FE8637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kumimoji="1" lang="zh-CN" altLang="en-US">
              <a:solidFill>
                <a:prstClr val="white"/>
              </a:solidFill>
              <a:latin typeface="Century Schoolbook"/>
              <a:ea typeface="宋体" panose="02010600030101010101" pitchFamily="2" charset="-122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矩形 2">
                <a:extLst>
                  <a:ext uri="{FF2B5EF4-FFF2-40B4-BE49-F238E27FC236}">
                    <a16:creationId xmlns:a16="http://schemas.microsoft.com/office/drawing/2014/main" id="{9E92D149-2BF4-F042-AE1E-19D082ACD403}"/>
                  </a:ext>
                </a:extLst>
              </p:cNvPr>
              <p:cNvSpPr/>
              <p:nvPr/>
            </p:nvSpPr>
            <p:spPr>
              <a:xfrm>
                <a:off x="1907704" y="2750121"/>
                <a:ext cx="5328592" cy="380873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lvl="1">
                  <a:lnSpc>
                    <a:spcPct val="125000"/>
                  </a:lnSpc>
                  <a:spcBef>
                    <a:spcPts val="450"/>
                  </a:spcBef>
                  <a:defRPr/>
                </a:pPr>
                <a:r>
                  <a:rPr kumimoji="1" lang="zh-CN" altLang="en-US" sz="1500" dirty="0">
                    <a:solidFill>
                      <a:srgbClr val="0070C0"/>
                    </a:solidFill>
                    <a:latin typeface="Century Schoolbook" charset="0"/>
                    <a:ea typeface="黑体" charset="0"/>
                    <a:cs typeface="黑体" charset="0"/>
                  </a:rPr>
                  <a:t>以运动规划初始状态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1" lang="en-US" altLang="zh-CN" sz="1500" i="1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黑体" charset="0"/>
                          </a:rPr>
                        </m:ctrlPr>
                      </m:sSubPr>
                      <m:e>
                        <m:r>
                          <a:rPr kumimoji="1" lang="en-US" altLang="zh-CN" sz="1500" i="1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黑体" charset="0"/>
                          </a:rPr>
                          <m:t>𝑥</m:t>
                        </m:r>
                      </m:e>
                      <m:sub>
                        <m:r>
                          <a:rPr kumimoji="1" lang="en-US" altLang="zh-CN" sz="1500" i="1">
                            <a:solidFill>
                              <a:srgbClr val="0070C0"/>
                            </a:solidFill>
                            <a:latin typeface="Cambria Math" panose="02040503050406030204" pitchFamily="18" charset="0"/>
                            <a:ea typeface="黑体" charset="0"/>
                          </a:rPr>
                          <m:t>𝑖𝑛𝑖𝑡</m:t>
                        </m:r>
                      </m:sub>
                    </m:sSub>
                  </m:oMath>
                </a14:m>
                <a:r>
                  <a:rPr kumimoji="1" lang="zh-CN" altLang="en-US" sz="1500" dirty="0">
                    <a:solidFill>
                      <a:srgbClr val="0070C0"/>
                    </a:solidFill>
                    <a:latin typeface="Century Schoolbook" charset="0"/>
                    <a:ea typeface="黑体" charset="0"/>
                    <a:cs typeface="黑体" charset="0"/>
                  </a:rPr>
                  <a:t>为根节点，建立搜索树</a:t>
                </a:r>
              </a:p>
            </p:txBody>
          </p:sp>
        </mc:Choice>
        <mc:Fallback xmlns="">
          <p:sp>
            <p:nvSpPr>
              <p:cNvPr id="3" name="矩形 2">
                <a:extLst>
                  <a:ext uri="{FF2B5EF4-FFF2-40B4-BE49-F238E27FC236}">
                    <a16:creationId xmlns:a16="http://schemas.microsoft.com/office/drawing/2014/main" id="{9E92D149-2BF4-F042-AE1E-19D082ACD403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07704" y="2750121"/>
                <a:ext cx="5328592" cy="380873"/>
              </a:xfrm>
              <a:prstGeom prst="rect">
                <a:avLst/>
              </a:prstGeom>
              <a:blipFill>
                <a:blip r:embed="rId4"/>
                <a:stretch>
                  <a:fillRect b="-63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508892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7" name="标题 1"/>
          <p:cNvSpPr>
            <a:spLocks noGrp="1"/>
          </p:cNvSpPr>
          <p:nvPr>
            <p:ph type="title"/>
          </p:nvPr>
        </p:nvSpPr>
        <p:spPr bwMode="auto"/>
        <p:txBody>
          <a:bodyPr>
            <a:normAutofit fontScale="90000"/>
          </a:bodyPr>
          <a:lstStyle/>
          <a:p>
            <a:pPr>
              <a:defRPr/>
            </a:pPr>
            <a:r>
              <a:rPr lang="en-US" altLang="zh-CN" cap="none" dirty="0">
                <a:latin typeface="+mn-lt"/>
              </a:rPr>
              <a:t>2.</a:t>
            </a:r>
            <a:r>
              <a:rPr lang="zh-CN" altLang="en-US" cap="none" dirty="0">
                <a:latin typeface="+mn-lt"/>
              </a:rPr>
              <a:t> </a:t>
            </a:r>
            <a:r>
              <a:rPr lang="en-US" altLang="zh-CN" cap="none" dirty="0">
                <a:latin typeface="+mn-lt"/>
              </a:rPr>
              <a:t>RRT(Rapid-Exploring Random Tree)</a:t>
            </a:r>
            <a:endParaRPr lang="zh-CN" altLang="en-US" cap="none" dirty="0">
              <a:latin typeface="+mn-lt"/>
            </a:endParaRPr>
          </a:p>
        </p:txBody>
      </p:sp>
      <p:pic>
        <p:nvPicPr>
          <p:cNvPr id="16" name="图片 15" descr="图片包含 文字&#10;&#10;描述已自动生成">
            <a:extLst>
              <a:ext uri="{FF2B5EF4-FFF2-40B4-BE49-F238E27FC236}">
                <a16:creationId xmlns:a16="http://schemas.microsoft.com/office/drawing/2014/main" id="{E015EE15-2C44-DA49-B1B0-2BDA48247A9E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1920480"/>
            <a:ext cx="4162212" cy="3923647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0B3362CC-C987-A747-A8B0-4F8175786E85}"/>
              </a:ext>
            </a:extLst>
          </p:cNvPr>
          <p:cNvSpPr/>
          <p:nvPr/>
        </p:nvSpPr>
        <p:spPr>
          <a:xfrm>
            <a:off x="1115616" y="3284984"/>
            <a:ext cx="2014114" cy="288032"/>
          </a:xfrm>
          <a:prstGeom prst="rect">
            <a:avLst/>
          </a:prstGeom>
          <a:solidFill>
            <a:srgbClr val="FE8637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kumimoji="1" lang="zh-CN" altLang="en-US">
              <a:solidFill>
                <a:prstClr val="white"/>
              </a:solidFill>
              <a:latin typeface="Century Schoolbook"/>
              <a:ea typeface="宋体" panose="02010600030101010101" pitchFamily="2" charset="-122"/>
            </a:endParaRPr>
          </a:p>
        </p:txBody>
      </p:sp>
      <p:grpSp>
        <p:nvGrpSpPr>
          <p:cNvPr id="4" name="组合 3">
            <a:extLst>
              <a:ext uri="{FF2B5EF4-FFF2-40B4-BE49-F238E27FC236}">
                <a16:creationId xmlns:a16="http://schemas.microsoft.com/office/drawing/2014/main" id="{ABCD2D7A-610F-D84C-8B29-9035CD4AE19D}"/>
              </a:ext>
            </a:extLst>
          </p:cNvPr>
          <p:cNvGrpSpPr/>
          <p:nvPr/>
        </p:nvGrpSpPr>
        <p:grpSpPr>
          <a:xfrm>
            <a:off x="5277829" y="2838577"/>
            <a:ext cx="2461375" cy="2087450"/>
            <a:chOff x="5087668" y="1781527"/>
            <a:chExt cx="2461375" cy="2087450"/>
          </a:xfrm>
        </p:grpSpPr>
        <p:sp>
          <p:nvSpPr>
            <p:cNvPr id="6" name="Google Shape;249;p25">
              <a:extLst>
                <a:ext uri="{FF2B5EF4-FFF2-40B4-BE49-F238E27FC236}">
                  <a16:creationId xmlns:a16="http://schemas.microsoft.com/office/drawing/2014/main" id="{BE53E998-1EFA-454E-A3FB-1BAC18E2CFE1}"/>
                </a:ext>
              </a:extLst>
            </p:cNvPr>
            <p:cNvSpPr/>
            <p:nvPr/>
          </p:nvSpPr>
          <p:spPr>
            <a:xfrm>
              <a:off x="5121343" y="3765477"/>
              <a:ext cx="118500" cy="1035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 kumimoji="1">
                <a:solidFill>
                  <a:prstClr val="black"/>
                </a:solidFill>
                <a:latin typeface="Century Schoolbook" charset="0"/>
              </a:endParaRPr>
            </a:p>
          </p:txBody>
        </p:sp>
        <p:sp>
          <p:nvSpPr>
            <p:cNvPr id="7" name="Google Shape;250;p25">
              <a:extLst>
                <a:ext uri="{FF2B5EF4-FFF2-40B4-BE49-F238E27FC236}">
                  <a16:creationId xmlns:a16="http://schemas.microsoft.com/office/drawing/2014/main" id="{08989513-AD51-9449-B5BD-FB09D2076B53}"/>
                </a:ext>
              </a:extLst>
            </p:cNvPr>
            <p:cNvSpPr/>
            <p:nvPr/>
          </p:nvSpPr>
          <p:spPr>
            <a:xfrm>
              <a:off x="7430543" y="2071927"/>
              <a:ext cx="118500" cy="103500"/>
            </a:xfrm>
            <a:prstGeom prst="ellipse">
              <a:avLst/>
            </a:prstGeom>
            <a:solidFill>
              <a:srgbClr val="00FF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 kumimoji="1">
                <a:solidFill>
                  <a:prstClr val="black"/>
                </a:solidFill>
                <a:latin typeface="Century Schoolbook" charset="0"/>
              </a:endParaRPr>
            </a:p>
          </p:txBody>
        </p:sp>
        <p:sp>
          <p:nvSpPr>
            <p:cNvPr id="8" name="Google Shape;251;p25">
              <a:extLst>
                <a:ext uri="{FF2B5EF4-FFF2-40B4-BE49-F238E27FC236}">
                  <a16:creationId xmlns:a16="http://schemas.microsoft.com/office/drawing/2014/main" id="{637E599A-196C-F040-BFA3-EBFD6200C2A2}"/>
                </a:ext>
              </a:extLst>
            </p:cNvPr>
            <p:cNvSpPr/>
            <p:nvPr/>
          </p:nvSpPr>
          <p:spPr>
            <a:xfrm>
              <a:off x="5087668" y="2181027"/>
              <a:ext cx="708600" cy="461700"/>
            </a:xfrm>
            <a:prstGeom prst="parallelogram">
              <a:avLst>
                <a:gd name="adj" fmla="val 25000"/>
              </a:avLst>
            </a:prstGeom>
            <a:solidFill>
              <a:srgbClr val="EFEFE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 kumimoji="1">
                <a:solidFill>
                  <a:prstClr val="black"/>
                </a:solidFill>
                <a:latin typeface="Century Schoolbook" charset="0"/>
              </a:endParaRPr>
            </a:p>
          </p:txBody>
        </p:sp>
        <p:sp>
          <p:nvSpPr>
            <p:cNvPr id="9" name="Google Shape;252;p25">
              <a:extLst>
                <a:ext uri="{FF2B5EF4-FFF2-40B4-BE49-F238E27FC236}">
                  <a16:creationId xmlns:a16="http://schemas.microsoft.com/office/drawing/2014/main" id="{ED111B3C-755D-1E4E-81E5-ABFA30D0CD49}"/>
                </a:ext>
              </a:extLst>
            </p:cNvPr>
            <p:cNvSpPr/>
            <p:nvPr/>
          </p:nvSpPr>
          <p:spPr>
            <a:xfrm>
              <a:off x="6840443" y="3359527"/>
              <a:ext cx="708600" cy="461700"/>
            </a:xfrm>
            <a:prstGeom prst="parallelogram">
              <a:avLst>
                <a:gd name="adj" fmla="val 25000"/>
              </a:avLst>
            </a:prstGeom>
            <a:solidFill>
              <a:srgbClr val="EFEFE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 kumimoji="1">
                <a:solidFill>
                  <a:prstClr val="black"/>
                </a:solidFill>
                <a:latin typeface="Century Schoolbook" charset="0"/>
              </a:endParaRPr>
            </a:p>
          </p:txBody>
        </p:sp>
        <p:sp>
          <p:nvSpPr>
            <p:cNvPr id="10" name="Google Shape;253;p25">
              <a:extLst>
                <a:ext uri="{FF2B5EF4-FFF2-40B4-BE49-F238E27FC236}">
                  <a16:creationId xmlns:a16="http://schemas.microsoft.com/office/drawing/2014/main" id="{6B5F993A-6266-064A-B674-A06D48403C7C}"/>
                </a:ext>
              </a:extLst>
            </p:cNvPr>
            <p:cNvSpPr/>
            <p:nvPr/>
          </p:nvSpPr>
          <p:spPr>
            <a:xfrm>
              <a:off x="6361593" y="1781527"/>
              <a:ext cx="581400" cy="399600"/>
            </a:xfrm>
            <a:prstGeom prst="rect">
              <a:avLst/>
            </a:prstGeom>
            <a:solidFill>
              <a:srgbClr val="EFEFE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 kumimoji="1">
                <a:solidFill>
                  <a:prstClr val="black"/>
                </a:solidFill>
                <a:latin typeface="Century Schoolbook" charset="0"/>
              </a:endParaRPr>
            </a:p>
          </p:txBody>
        </p:sp>
        <p:sp>
          <p:nvSpPr>
            <p:cNvPr id="11" name="Google Shape;254;p25">
              <a:extLst>
                <a:ext uri="{FF2B5EF4-FFF2-40B4-BE49-F238E27FC236}">
                  <a16:creationId xmlns:a16="http://schemas.microsoft.com/office/drawing/2014/main" id="{DE2A7A13-3ACE-7C44-AC5F-64F4DEE9822F}"/>
                </a:ext>
              </a:extLst>
            </p:cNvPr>
            <p:cNvSpPr/>
            <p:nvPr/>
          </p:nvSpPr>
          <p:spPr>
            <a:xfrm>
              <a:off x="6043118" y="2905652"/>
              <a:ext cx="423000" cy="342300"/>
            </a:xfrm>
            <a:prstGeom prst="rect">
              <a:avLst/>
            </a:prstGeom>
            <a:solidFill>
              <a:srgbClr val="EFEFE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 kumimoji="1">
                <a:solidFill>
                  <a:prstClr val="black"/>
                </a:solidFill>
                <a:latin typeface="Century Schoolbook" charset="0"/>
              </a:endParaRPr>
            </a:p>
          </p:txBody>
        </p:sp>
        <p:cxnSp>
          <p:nvCxnSpPr>
            <p:cNvPr id="12" name="Google Shape;255;p25">
              <a:extLst>
                <a:ext uri="{FF2B5EF4-FFF2-40B4-BE49-F238E27FC236}">
                  <a16:creationId xmlns:a16="http://schemas.microsoft.com/office/drawing/2014/main" id="{1DA55D4B-8C23-DC47-AB06-A3EEE971B3BE}"/>
                </a:ext>
              </a:extLst>
            </p:cNvPr>
            <p:cNvCxnSpPr>
              <a:stCxn id="6" idx="7"/>
            </p:cNvCxnSpPr>
            <p:nvPr/>
          </p:nvCxnSpPr>
          <p:spPr>
            <a:xfrm rot="10800000" flipH="1">
              <a:off x="5222489" y="3375034"/>
              <a:ext cx="271200" cy="405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13" name="Google Shape;256;p25">
              <a:extLst>
                <a:ext uri="{FF2B5EF4-FFF2-40B4-BE49-F238E27FC236}">
                  <a16:creationId xmlns:a16="http://schemas.microsoft.com/office/drawing/2014/main" id="{5B382591-9A1D-0547-90E1-FF0990DDABE2}"/>
                </a:ext>
              </a:extLst>
            </p:cNvPr>
            <p:cNvSpPr/>
            <p:nvPr/>
          </p:nvSpPr>
          <p:spPr>
            <a:xfrm>
              <a:off x="5493693" y="3327327"/>
              <a:ext cx="47700" cy="477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 kumimoji="1">
                <a:solidFill>
                  <a:prstClr val="black"/>
                </a:solidFill>
                <a:latin typeface="Century Schoolbook" charset="0"/>
              </a:endParaRPr>
            </a:p>
          </p:txBody>
        </p:sp>
        <p:sp>
          <p:nvSpPr>
            <p:cNvPr id="14" name="Google Shape;257;p25">
              <a:extLst>
                <a:ext uri="{FF2B5EF4-FFF2-40B4-BE49-F238E27FC236}">
                  <a16:creationId xmlns:a16="http://schemas.microsoft.com/office/drawing/2014/main" id="{C9A7AD86-E6D7-474E-8ACD-197DC43D24A0}"/>
                </a:ext>
              </a:extLst>
            </p:cNvPr>
            <p:cNvSpPr/>
            <p:nvPr/>
          </p:nvSpPr>
          <p:spPr>
            <a:xfrm flipH="1">
              <a:off x="6489118" y="3608302"/>
              <a:ext cx="47700" cy="47700"/>
            </a:xfrm>
            <a:prstGeom prst="ellipse">
              <a:avLst/>
            </a:prstGeom>
            <a:solidFill>
              <a:srgbClr val="00FF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 kumimoji="1">
                <a:solidFill>
                  <a:prstClr val="black"/>
                </a:solidFill>
                <a:latin typeface="Century Schoolbook" charset="0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15" name="文本框 14">
                  <a:extLst>
                    <a:ext uri="{FF2B5EF4-FFF2-40B4-BE49-F238E27FC236}">
                      <a16:creationId xmlns:a16="http://schemas.microsoft.com/office/drawing/2014/main" id="{F1A826D7-335C-0B45-83BF-F70CD4007FA1}"/>
                    </a:ext>
                  </a:extLst>
                </p:cNvPr>
                <p:cNvSpPr txBox="1"/>
                <p:nvPr/>
              </p:nvSpPr>
              <p:spPr>
                <a:xfrm>
                  <a:off x="6201100" y="3327327"/>
                  <a:ext cx="651925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1" lang="en-US" altLang="zh-CN" sz="120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kumimoji="1" lang="en-US" altLang="zh-CN" sz="120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x</m:t>
                            </m:r>
                          </m:e>
                          <m:sub>
                            <m:r>
                              <a:rPr kumimoji="1" lang="en-US" altLang="zh-CN" sz="120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𝑟𝑎𝑛𝑑</m:t>
                            </m:r>
                          </m:sub>
                        </m:sSub>
                      </m:oMath>
                    </m:oMathPara>
                  </a14:m>
                  <a:endParaRPr kumimoji="1" lang="zh-CN" altLang="en-US" dirty="0">
                    <a:solidFill>
                      <a:prstClr val="black"/>
                    </a:solidFill>
                    <a:latin typeface="Century Schoolbook" charset="0"/>
                  </a:endParaRPr>
                </a:p>
              </p:txBody>
            </p:sp>
          </mc:Choice>
          <mc:Fallback xmlns="">
            <p:sp>
              <p:nvSpPr>
                <p:cNvPr id="15" name="文本框 14">
                  <a:extLst>
                    <a:ext uri="{FF2B5EF4-FFF2-40B4-BE49-F238E27FC236}">
                      <a16:creationId xmlns:a16="http://schemas.microsoft.com/office/drawing/2014/main" id="{F1A826D7-335C-0B45-83BF-F70CD4007FA1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201100" y="3327327"/>
                  <a:ext cx="651925" cy="276999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sp>
        <p:nvSpPr>
          <p:cNvPr id="17" name="矩形 16">
            <a:extLst>
              <a:ext uri="{FF2B5EF4-FFF2-40B4-BE49-F238E27FC236}">
                <a16:creationId xmlns:a16="http://schemas.microsoft.com/office/drawing/2014/main" id="{BD019372-D198-B747-B807-38B152C8C91D}"/>
              </a:ext>
            </a:extLst>
          </p:cNvPr>
          <p:cNvSpPr/>
          <p:nvPr/>
        </p:nvSpPr>
        <p:spPr>
          <a:xfrm>
            <a:off x="4857015" y="2111808"/>
            <a:ext cx="3315385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lnSpc>
                <a:spcPct val="125000"/>
              </a:lnSpc>
              <a:spcBef>
                <a:spcPts val="450"/>
              </a:spcBef>
              <a:defRPr/>
            </a:pPr>
            <a:r>
              <a:rPr kumimoji="1" lang="zh-CN" altLang="en-US" sz="2000" b="1" dirty="0">
                <a:solidFill>
                  <a:srgbClr val="0070C0"/>
                </a:solidFill>
                <a:latin typeface="Century Schoolbook" charset="0"/>
                <a:ea typeface="黑体" charset="0"/>
                <a:cs typeface="黑体" charset="0"/>
              </a:rPr>
              <a:t>在可行空间中随机采样</a:t>
            </a:r>
          </a:p>
        </p:txBody>
      </p:sp>
    </p:spTree>
    <p:extLst>
      <p:ext uri="{BB962C8B-B14F-4D97-AF65-F5344CB8AC3E}">
        <p14:creationId xmlns:p14="http://schemas.microsoft.com/office/powerpoint/2010/main" val="22890579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7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7" name="标题 1"/>
          <p:cNvSpPr>
            <a:spLocks noGrp="1"/>
          </p:cNvSpPr>
          <p:nvPr>
            <p:ph type="title"/>
          </p:nvPr>
        </p:nvSpPr>
        <p:spPr bwMode="auto"/>
        <p:txBody>
          <a:bodyPr>
            <a:normAutofit fontScale="90000"/>
          </a:bodyPr>
          <a:lstStyle/>
          <a:p>
            <a:pPr>
              <a:defRPr/>
            </a:pPr>
            <a:r>
              <a:rPr lang="en-US" altLang="zh-CN" cap="none" dirty="0">
                <a:latin typeface="+mn-lt"/>
              </a:rPr>
              <a:t>2.</a:t>
            </a:r>
            <a:r>
              <a:rPr lang="zh-CN" altLang="en-US" cap="none" dirty="0">
                <a:latin typeface="+mn-lt"/>
              </a:rPr>
              <a:t> </a:t>
            </a:r>
            <a:r>
              <a:rPr lang="en-US" altLang="zh-CN" cap="none" dirty="0">
                <a:latin typeface="+mn-lt"/>
              </a:rPr>
              <a:t>RRT(Rapid-Exploring Random Tree)</a:t>
            </a:r>
            <a:endParaRPr lang="zh-CN" altLang="en-US" cap="none" dirty="0">
              <a:latin typeface="+mn-lt"/>
            </a:endParaRPr>
          </a:p>
        </p:txBody>
      </p:sp>
      <p:pic>
        <p:nvPicPr>
          <p:cNvPr id="16" name="图片 15" descr="图片包含 文字&#10;&#10;描述已自动生成">
            <a:extLst>
              <a:ext uri="{FF2B5EF4-FFF2-40B4-BE49-F238E27FC236}">
                <a16:creationId xmlns:a16="http://schemas.microsoft.com/office/drawing/2014/main" id="{E015EE15-2C44-DA49-B1B0-2BDA48247A9E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1920480"/>
            <a:ext cx="4162212" cy="3923647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0B3362CC-C987-A747-A8B0-4F8175786E85}"/>
              </a:ext>
            </a:extLst>
          </p:cNvPr>
          <p:cNvSpPr/>
          <p:nvPr/>
        </p:nvSpPr>
        <p:spPr>
          <a:xfrm>
            <a:off x="1115616" y="3526116"/>
            <a:ext cx="2337777" cy="262925"/>
          </a:xfrm>
          <a:prstGeom prst="rect">
            <a:avLst/>
          </a:prstGeom>
          <a:solidFill>
            <a:srgbClr val="FE8637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kumimoji="1" lang="zh-CN" altLang="en-US">
              <a:solidFill>
                <a:prstClr val="white"/>
              </a:solidFill>
              <a:latin typeface="Century Schoolbook"/>
              <a:ea typeface="宋体" panose="02010600030101010101" pitchFamily="2" charset="-122"/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7DAC49E2-4A32-F448-9FC0-4034479C1F3F}"/>
              </a:ext>
            </a:extLst>
          </p:cNvPr>
          <p:cNvSpPr/>
          <p:nvPr/>
        </p:nvSpPr>
        <p:spPr>
          <a:xfrm>
            <a:off x="4857014" y="2111808"/>
            <a:ext cx="3963458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lnSpc>
                <a:spcPct val="125000"/>
              </a:lnSpc>
              <a:spcBef>
                <a:spcPts val="450"/>
              </a:spcBef>
              <a:defRPr/>
            </a:pPr>
            <a:r>
              <a:rPr kumimoji="1" lang="zh-CN" altLang="en-US" sz="2000" b="1" dirty="0">
                <a:solidFill>
                  <a:srgbClr val="0070C0"/>
                </a:solidFill>
                <a:latin typeface="Century Schoolbook" charset="0"/>
                <a:ea typeface="黑体" charset="0"/>
                <a:cs typeface="黑体" charset="0"/>
              </a:rPr>
              <a:t>找到树中离采样点最近的树节点</a:t>
            </a:r>
          </a:p>
        </p:txBody>
      </p: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9BC760E9-9DF0-8E48-B69E-7E6647808C1C}"/>
              </a:ext>
            </a:extLst>
          </p:cNvPr>
          <p:cNvGrpSpPr/>
          <p:nvPr/>
        </p:nvGrpSpPr>
        <p:grpSpPr>
          <a:xfrm>
            <a:off x="5277829" y="2838577"/>
            <a:ext cx="2461375" cy="2087450"/>
            <a:chOff x="5087668" y="1781527"/>
            <a:chExt cx="2461375" cy="2087450"/>
          </a:xfrm>
        </p:grpSpPr>
        <p:sp>
          <p:nvSpPr>
            <p:cNvPr id="31" name="Google Shape;249;p25">
              <a:extLst>
                <a:ext uri="{FF2B5EF4-FFF2-40B4-BE49-F238E27FC236}">
                  <a16:creationId xmlns:a16="http://schemas.microsoft.com/office/drawing/2014/main" id="{F16159F9-71A3-5A4E-B727-72F946C267DB}"/>
                </a:ext>
              </a:extLst>
            </p:cNvPr>
            <p:cNvSpPr/>
            <p:nvPr/>
          </p:nvSpPr>
          <p:spPr>
            <a:xfrm>
              <a:off x="5121343" y="3765477"/>
              <a:ext cx="118500" cy="1035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 kumimoji="1">
                <a:solidFill>
                  <a:prstClr val="black"/>
                </a:solidFill>
                <a:latin typeface="Century Schoolbook" charset="0"/>
              </a:endParaRPr>
            </a:p>
          </p:txBody>
        </p:sp>
        <p:sp>
          <p:nvSpPr>
            <p:cNvPr id="32" name="Google Shape;250;p25">
              <a:extLst>
                <a:ext uri="{FF2B5EF4-FFF2-40B4-BE49-F238E27FC236}">
                  <a16:creationId xmlns:a16="http://schemas.microsoft.com/office/drawing/2014/main" id="{5234A283-6758-8443-98D8-348ADB1C7A40}"/>
                </a:ext>
              </a:extLst>
            </p:cNvPr>
            <p:cNvSpPr/>
            <p:nvPr/>
          </p:nvSpPr>
          <p:spPr>
            <a:xfrm>
              <a:off x="7430543" y="2071927"/>
              <a:ext cx="118500" cy="103500"/>
            </a:xfrm>
            <a:prstGeom prst="ellipse">
              <a:avLst/>
            </a:prstGeom>
            <a:solidFill>
              <a:srgbClr val="00FF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 kumimoji="1">
                <a:solidFill>
                  <a:prstClr val="black"/>
                </a:solidFill>
                <a:latin typeface="Century Schoolbook" charset="0"/>
              </a:endParaRPr>
            </a:p>
          </p:txBody>
        </p:sp>
        <p:sp>
          <p:nvSpPr>
            <p:cNvPr id="33" name="Google Shape;251;p25">
              <a:extLst>
                <a:ext uri="{FF2B5EF4-FFF2-40B4-BE49-F238E27FC236}">
                  <a16:creationId xmlns:a16="http://schemas.microsoft.com/office/drawing/2014/main" id="{C203DFF1-DD3D-8548-BD76-8C42B4EB5955}"/>
                </a:ext>
              </a:extLst>
            </p:cNvPr>
            <p:cNvSpPr/>
            <p:nvPr/>
          </p:nvSpPr>
          <p:spPr>
            <a:xfrm>
              <a:off x="5087668" y="2181027"/>
              <a:ext cx="708600" cy="461700"/>
            </a:xfrm>
            <a:prstGeom prst="parallelogram">
              <a:avLst>
                <a:gd name="adj" fmla="val 25000"/>
              </a:avLst>
            </a:prstGeom>
            <a:solidFill>
              <a:srgbClr val="EFEFE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 kumimoji="1">
                <a:solidFill>
                  <a:prstClr val="black"/>
                </a:solidFill>
                <a:latin typeface="Century Schoolbook" charset="0"/>
              </a:endParaRPr>
            </a:p>
          </p:txBody>
        </p:sp>
        <p:sp>
          <p:nvSpPr>
            <p:cNvPr id="34" name="Google Shape;252;p25">
              <a:extLst>
                <a:ext uri="{FF2B5EF4-FFF2-40B4-BE49-F238E27FC236}">
                  <a16:creationId xmlns:a16="http://schemas.microsoft.com/office/drawing/2014/main" id="{54D42483-385C-CA4D-93D4-82ED8F894585}"/>
                </a:ext>
              </a:extLst>
            </p:cNvPr>
            <p:cNvSpPr/>
            <p:nvPr/>
          </p:nvSpPr>
          <p:spPr>
            <a:xfrm>
              <a:off x="6840443" y="3359527"/>
              <a:ext cx="708600" cy="461700"/>
            </a:xfrm>
            <a:prstGeom prst="parallelogram">
              <a:avLst>
                <a:gd name="adj" fmla="val 25000"/>
              </a:avLst>
            </a:prstGeom>
            <a:solidFill>
              <a:srgbClr val="EFEFE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 kumimoji="1">
                <a:solidFill>
                  <a:prstClr val="black"/>
                </a:solidFill>
                <a:latin typeface="Century Schoolbook" charset="0"/>
              </a:endParaRPr>
            </a:p>
          </p:txBody>
        </p:sp>
        <p:sp>
          <p:nvSpPr>
            <p:cNvPr id="35" name="Google Shape;253;p25">
              <a:extLst>
                <a:ext uri="{FF2B5EF4-FFF2-40B4-BE49-F238E27FC236}">
                  <a16:creationId xmlns:a16="http://schemas.microsoft.com/office/drawing/2014/main" id="{814C9DE1-342F-2741-87C5-166B72933BF2}"/>
                </a:ext>
              </a:extLst>
            </p:cNvPr>
            <p:cNvSpPr/>
            <p:nvPr/>
          </p:nvSpPr>
          <p:spPr>
            <a:xfrm>
              <a:off x="6361593" y="1781527"/>
              <a:ext cx="581400" cy="399600"/>
            </a:xfrm>
            <a:prstGeom prst="rect">
              <a:avLst/>
            </a:prstGeom>
            <a:solidFill>
              <a:srgbClr val="EFEFE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 kumimoji="1">
                <a:solidFill>
                  <a:prstClr val="black"/>
                </a:solidFill>
                <a:latin typeface="Century Schoolbook" charset="0"/>
              </a:endParaRPr>
            </a:p>
          </p:txBody>
        </p:sp>
        <p:sp>
          <p:nvSpPr>
            <p:cNvPr id="36" name="Google Shape;254;p25">
              <a:extLst>
                <a:ext uri="{FF2B5EF4-FFF2-40B4-BE49-F238E27FC236}">
                  <a16:creationId xmlns:a16="http://schemas.microsoft.com/office/drawing/2014/main" id="{2E2851B5-BB5A-2345-B84F-9A70A9F24D36}"/>
                </a:ext>
              </a:extLst>
            </p:cNvPr>
            <p:cNvSpPr/>
            <p:nvPr/>
          </p:nvSpPr>
          <p:spPr>
            <a:xfrm>
              <a:off x="6043118" y="2905652"/>
              <a:ext cx="423000" cy="342300"/>
            </a:xfrm>
            <a:prstGeom prst="rect">
              <a:avLst/>
            </a:prstGeom>
            <a:solidFill>
              <a:srgbClr val="EFEFE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 kumimoji="1">
                <a:solidFill>
                  <a:prstClr val="black"/>
                </a:solidFill>
                <a:latin typeface="Century Schoolbook" charset="0"/>
              </a:endParaRPr>
            </a:p>
          </p:txBody>
        </p:sp>
        <p:cxnSp>
          <p:nvCxnSpPr>
            <p:cNvPr id="37" name="Google Shape;255;p25">
              <a:extLst>
                <a:ext uri="{FF2B5EF4-FFF2-40B4-BE49-F238E27FC236}">
                  <a16:creationId xmlns:a16="http://schemas.microsoft.com/office/drawing/2014/main" id="{B59673F5-23E4-B043-A5E8-C397F819C40C}"/>
                </a:ext>
              </a:extLst>
            </p:cNvPr>
            <p:cNvCxnSpPr>
              <a:stCxn id="31" idx="7"/>
            </p:cNvCxnSpPr>
            <p:nvPr/>
          </p:nvCxnSpPr>
          <p:spPr>
            <a:xfrm rot="10800000" flipH="1">
              <a:off x="5222489" y="3375034"/>
              <a:ext cx="271200" cy="405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8" name="Google Shape;256;p25">
              <a:extLst>
                <a:ext uri="{FF2B5EF4-FFF2-40B4-BE49-F238E27FC236}">
                  <a16:creationId xmlns:a16="http://schemas.microsoft.com/office/drawing/2014/main" id="{0A354DE8-8B73-FB4A-8D70-C22DB50945EF}"/>
                </a:ext>
              </a:extLst>
            </p:cNvPr>
            <p:cNvSpPr/>
            <p:nvPr/>
          </p:nvSpPr>
          <p:spPr>
            <a:xfrm>
              <a:off x="5493693" y="3327327"/>
              <a:ext cx="47700" cy="477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 kumimoji="1">
                <a:solidFill>
                  <a:prstClr val="black"/>
                </a:solidFill>
                <a:latin typeface="Century Schoolbook" charset="0"/>
              </a:endParaRPr>
            </a:p>
          </p:txBody>
        </p:sp>
        <p:sp>
          <p:nvSpPr>
            <p:cNvPr id="39" name="Google Shape;257;p25">
              <a:extLst>
                <a:ext uri="{FF2B5EF4-FFF2-40B4-BE49-F238E27FC236}">
                  <a16:creationId xmlns:a16="http://schemas.microsoft.com/office/drawing/2014/main" id="{4AFEFB37-D1B0-8D4C-B3DE-F5B6BC9FE123}"/>
                </a:ext>
              </a:extLst>
            </p:cNvPr>
            <p:cNvSpPr/>
            <p:nvPr/>
          </p:nvSpPr>
          <p:spPr>
            <a:xfrm flipH="1">
              <a:off x="6489118" y="3608302"/>
              <a:ext cx="47700" cy="47700"/>
            </a:xfrm>
            <a:prstGeom prst="ellipse">
              <a:avLst/>
            </a:prstGeom>
            <a:solidFill>
              <a:srgbClr val="00FF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 kumimoji="1">
                <a:solidFill>
                  <a:prstClr val="black"/>
                </a:solidFill>
                <a:latin typeface="Century Schoolbook" charset="0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0" name="文本框 39">
                  <a:extLst>
                    <a:ext uri="{FF2B5EF4-FFF2-40B4-BE49-F238E27FC236}">
                      <a16:creationId xmlns:a16="http://schemas.microsoft.com/office/drawing/2014/main" id="{7A40F857-0E6A-3143-BE49-7BE32AC390F0}"/>
                    </a:ext>
                  </a:extLst>
                </p:cNvPr>
                <p:cNvSpPr txBox="1"/>
                <p:nvPr/>
              </p:nvSpPr>
              <p:spPr>
                <a:xfrm>
                  <a:off x="6201100" y="3327327"/>
                  <a:ext cx="651925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1" lang="en-US" altLang="zh-CN" sz="120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kumimoji="1" lang="en-US" altLang="zh-CN" sz="120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x</m:t>
                            </m:r>
                          </m:e>
                          <m:sub>
                            <m:r>
                              <a:rPr kumimoji="1" lang="en-US" altLang="zh-CN" sz="120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𝑟𝑎𝑛𝑑</m:t>
                            </m:r>
                          </m:sub>
                        </m:sSub>
                      </m:oMath>
                    </m:oMathPara>
                  </a14:m>
                  <a:endParaRPr kumimoji="1" lang="zh-CN" altLang="en-US" dirty="0">
                    <a:solidFill>
                      <a:prstClr val="black"/>
                    </a:solidFill>
                    <a:latin typeface="Century Schoolbook" charset="0"/>
                  </a:endParaRPr>
                </a:p>
              </p:txBody>
            </p:sp>
          </mc:Choice>
          <mc:Fallback xmlns="">
            <p:sp>
              <p:nvSpPr>
                <p:cNvPr id="40" name="文本框 39">
                  <a:extLst>
                    <a:ext uri="{FF2B5EF4-FFF2-40B4-BE49-F238E27FC236}">
                      <a16:creationId xmlns:a16="http://schemas.microsoft.com/office/drawing/2014/main" id="{7A40F857-0E6A-3143-BE49-7BE32AC390F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201100" y="3327327"/>
                  <a:ext cx="651925" cy="276999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cxnSp>
        <p:nvCxnSpPr>
          <p:cNvPr id="41" name="Google Shape;273;p26">
            <a:extLst>
              <a:ext uri="{FF2B5EF4-FFF2-40B4-BE49-F238E27FC236}">
                <a16:creationId xmlns:a16="http://schemas.microsoft.com/office/drawing/2014/main" id="{0D0EA2D1-F407-8A4D-9DE9-F6288595517A}"/>
              </a:ext>
            </a:extLst>
          </p:cNvPr>
          <p:cNvCxnSpPr/>
          <p:nvPr/>
        </p:nvCxnSpPr>
        <p:spPr>
          <a:xfrm>
            <a:off x="5772378" y="4445010"/>
            <a:ext cx="954600" cy="264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2" name="文本框 41">
                <a:extLst>
                  <a:ext uri="{FF2B5EF4-FFF2-40B4-BE49-F238E27FC236}">
                    <a16:creationId xmlns:a16="http://schemas.microsoft.com/office/drawing/2014/main" id="{568A6243-B1A7-6B42-9928-67523E132F53}"/>
                  </a:ext>
                </a:extLst>
              </p:cNvPr>
              <p:cNvSpPr txBox="1"/>
              <p:nvPr/>
            </p:nvSpPr>
            <p:spPr>
              <a:xfrm>
                <a:off x="5334831" y="4116798"/>
                <a:ext cx="65192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12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kumimoji="1" lang="en-US" altLang="zh-CN" sz="12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  <m:sub>
                          <m:r>
                            <a:rPr kumimoji="1" lang="en-US" altLang="zh-CN" sz="12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𝑛𝑒𝑎𝑟</m:t>
                          </m:r>
                        </m:sub>
                      </m:sSub>
                    </m:oMath>
                  </m:oMathPara>
                </a14:m>
                <a:endParaRPr kumimoji="1" lang="zh-CN" altLang="en-US" dirty="0">
                  <a:solidFill>
                    <a:prstClr val="black"/>
                  </a:solidFill>
                  <a:latin typeface="Century Schoolbook" charset="0"/>
                </a:endParaRPr>
              </a:p>
            </p:txBody>
          </p:sp>
        </mc:Choice>
        <mc:Fallback xmlns="">
          <p:sp>
            <p:nvSpPr>
              <p:cNvPr id="42" name="文本框 41">
                <a:extLst>
                  <a:ext uri="{FF2B5EF4-FFF2-40B4-BE49-F238E27FC236}">
                    <a16:creationId xmlns:a16="http://schemas.microsoft.com/office/drawing/2014/main" id="{568A6243-B1A7-6B42-9928-67523E132F5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34831" y="4116798"/>
                <a:ext cx="651925" cy="27699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3168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9" grpId="0"/>
      <p:bldP spid="4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7" name="标题 1"/>
          <p:cNvSpPr>
            <a:spLocks noGrp="1"/>
          </p:cNvSpPr>
          <p:nvPr>
            <p:ph type="title"/>
          </p:nvPr>
        </p:nvSpPr>
        <p:spPr bwMode="auto"/>
        <p:txBody>
          <a:bodyPr>
            <a:normAutofit fontScale="90000"/>
          </a:bodyPr>
          <a:lstStyle/>
          <a:p>
            <a:pPr>
              <a:defRPr/>
            </a:pPr>
            <a:r>
              <a:rPr lang="en-US" altLang="zh-CN" cap="none" dirty="0">
                <a:latin typeface="+mn-lt"/>
              </a:rPr>
              <a:t>2.</a:t>
            </a:r>
            <a:r>
              <a:rPr lang="zh-CN" altLang="en-US" cap="none" dirty="0">
                <a:latin typeface="+mn-lt"/>
              </a:rPr>
              <a:t> </a:t>
            </a:r>
            <a:r>
              <a:rPr lang="en-US" altLang="zh-CN" cap="none" dirty="0">
                <a:latin typeface="+mn-lt"/>
              </a:rPr>
              <a:t>RRT(Rapid-Exploring Random Tree)</a:t>
            </a:r>
            <a:endParaRPr lang="zh-CN" altLang="en-US" cap="none" dirty="0">
              <a:latin typeface="+mn-lt"/>
            </a:endParaRPr>
          </a:p>
        </p:txBody>
      </p:sp>
      <p:pic>
        <p:nvPicPr>
          <p:cNvPr id="16" name="图片 15" descr="图片包含 文字&#10;&#10;描述已自动生成">
            <a:extLst>
              <a:ext uri="{FF2B5EF4-FFF2-40B4-BE49-F238E27FC236}">
                <a16:creationId xmlns:a16="http://schemas.microsoft.com/office/drawing/2014/main" id="{E015EE15-2C44-DA49-B1B0-2BDA48247A9E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1920480"/>
            <a:ext cx="4162212" cy="3923647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0B3362CC-C987-A747-A8B0-4F8175786E85}"/>
              </a:ext>
            </a:extLst>
          </p:cNvPr>
          <p:cNvSpPr/>
          <p:nvPr/>
        </p:nvSpPr>
        <p:spPr>
          <a:xfrm>
            <a:off x="1115616" y="3777997"/>
            <a:ext cx="3456384" cy="527005"/>
          </a:xfrm>
          <a:prstGeom prst="rect">
            <a:avLst/>
          </a:prstGeom>
          <a:solidFill>
            <a:srgbClr val="FE8637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kumimoji="1" lang="zh-CN" altLang="en-US">
              <a:solidFill>
                <a:prstClr val="white"/>
              </a:solidFill>
              <a:latin typeface="Century Schoolbook"/>
              <a:ea typeface="宋体" panose="02010600030101010101" pitchFamily="2" charset="-122"/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7DAC49E2-4A32-F448-9FC0-4034479C1F3F}"/>
              </a:ext>
            </a:extLst>
          </p:cNvPr>
          <p:cNvSpPr/>
          <p:nvPr/>
        </p:nvSpPr>
        <p:spPr>
          <a:xfrm>
            <a:off x="4857014" y="2111808"/>
            <a:ext cx="3963458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lnSpc>
                <a:spcPct val="125000"/>
              </a:lnSpc>
              <a:spcBef>
                <a:spcPts val="450"/>
              </a:spcBef>
              <a:defRPr/>
            </a:pPr>
            <a:r>
              <a:rPr kumimoji="1" lang="zh-CN" altLang="en-US" sz="2000" b="1" dirty="0">
                <a:solidFill>
                  <a:srgbClr val="0070C0"/>
                </a:solidFill>
                <a:latin typeface="Century Schoolbook" charset="0"/>
                <a:ea typeface="黑体" charset="0"/>
                <a:cs typeface="黑体" charset="0"/>
              </a:rPr>
              <a:t>根据机器人执行能力生成新节点和新的路径</a:t>
            </a:r>
          </a:p>
        </p:txBody>
      </p:sp>
      <p:grpSp>
        <p:nvGrpSpPr>
          <p:cNvPr id="30" name="组合 29">
            <a:extLst>
              <a:ext uri="{FF2B5EF4-FFF2-40B4-BE49-F238E27FC236}">
                <a16:creationId xmlns:a16="http://schemas.microsoft.com/office/drawing/2014/main" id="{9BC760E9-9DF0-8E48-B69E-7E6647808C1C}"/>
              </a:ext>
            </a:extLst>
          </p:cNvPr>
          <p:cNvGrpSpPr/>
          <p:nvPr/>
        </p:nvGrpSpPr>
        <p:grpSpPr>
          <a:xfrm>
            <a:off x="5277829" y="2838577"/>
            <a:ext cx="2461375" cy="2087450"/>
            <a:chOff x="5087668" y="1781527"/>
            <a:chExt cx="2461375" cy="2087450"/>
          </a:xfrm>
        </p:grpSpPr>
        <p:sp>
          <p:nvSpPr>
            <p:cNvPr id="31" name="Google Shape;249;p25">
              <a:extLst>
                <a:ext uri="{FF2B5EF4-FFF2-40B4-BE49-F238E27FC236}">
                  <a16:creationId xmlns:a16="http://schemas.microsoft.com/office/drawing/2014/main" id="{F16159F9-71A3-5A4E-B727-72F946C267DB}"/>
                </a:ext>
              </a:extLst>
            </p:cNvPr>
            <p:cNvSpPr/>
            <p:nvPr/>
          </p:nvSpPr>
          <p:spPr>
            <a:xfrm>
              <a:off x="5121343" y="3765477"/>
              <a:ext cx="118500" cy="1035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 kumimoji="1">
                <a:solidFill>
                  <a:prstClr val="black"/>
                </a:solidFill>
                <a:latin typeface="Century Schoolbook" charset="0"/>
              </a:endParaRPr>
            </a:p>
          </p:txBody>
        </p:sp>
        <p:sp>
          <p:nvSpPr>
            <p:cNvPr id="32" name="Google Shape;250;p25">
              <a:extLst>
                <a:ext uri="{FF2B5EF4-FFF2-40B4-BE49-F238E27FC236}">
                  <a16:creationId xmlns:a16="http://schemas.microsoft.com/office/drawing/2014/main" id="{5234A283-6758-8443-98D8-348ADB1C7A40}"/>
                </a:ext>
              </a:extLst>
            </p:cNvPr>
            <p:cNvSpPr/>
            <p:nvPr/>
          </p:nvSpPr>
          <p:spPr>
            <a:xfrm>
              <a:off x="7430543" y="2071927"/>
              <a:ext cx="118500" cy="103500"/>
            </a:xfrm>
            <a:prstGeom prst="ellipse">
              <a:avLst/>
            </a:prstGeom>
            <a:solidFill>
              <a:srgbClr val="00FF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 kumimoji="1">
                <a:solidFill>
                  <a:prstClr val="black"/>
                </a:solidFill>
                <a:latin typeface="Century Schoolbook" charset="0"/>
              </a:endParaRPr>
            </a:p>
          </p:txBody>
        </p:sp>
        <p:sp>
          <p:nvSpPr>
            <p:cNvPr id="33" name="Google Shape;251;p25">
              <a:extLst>
                <a:ext uri="{FF2B5EF4-FFF2-40B4-BE49-F238E27FC236}">
                  <a16:creationId xmlns:a16="http://schemas.microsoft.com/office/drawing/2014/main" id="{C203DFF1-DD3D-8548-BD76-8C42B4EB5955}"/>
                </a:ext>
              </a:extLst>
            </p:cNvPr>
            <p:cNvSpPr/>
            <p:nvPr/>
          </p:nvSpPr>
          <p:spPr>
            <a:xfrm>
              <a:off x="5087668" y="2181027"/>
              <a:ext cx="708600" cy="461700"/>
            </a:xfrm>
            <a:prstGeom prst="parallelogram">
              <a:avLst>
                <a:gd name="adj" fmla="val 25000"/>
              </a:avLst>
            </a:prstGeom>
            <a:solidFill>
              <a:srgbClr val="EFEFE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 kumimoji="1">
                <a:solidFill>
                  <a:prstClr val="black"/>
                </a:solidFill>
                <a:latin typeface="Century Schoolbook" charset="0"/>
              </a:endParaRPr>
            </a:p>
          </p:txBody>
        </p:sp>
        <p:sp>
          <p:nvSpPr>
            <p:cNvPr id="34" name="Google Shape;252;p25">
              <a:extLst>
                <a:ext uri="{FF2B5EF4-FFF2-40B4-BE49-F238E27FC236}">
                  <a16:creationId xmlns:a16="http://schemas.microsoft.com/office/drawing/2014/main" id="{54D42483-385C-CA4D-93D4-82ED8F894585}"/>
                </a:ext>
              </a:extLst>
            </p:cNvPr>
            <p:cNvSpPr/>
            <p:nvPr/>
          </p:nvSpPr>
          <p:spPr>
            <a:xfrm>
              <a:off x="6840443" y="3359527"/>
              <a:ext cx="708600" cy="461700"/>
            </a:xfrm>
            <a:prstGeom prst="parallelogram">
              <a:avLst>
                <a:gd name="adj" fmla="val 25000"/>
              </a:avLst>
            </a:prstGeom>
            <a:solidFill>
              <a:srgbClr val="EFEFE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 kumimoji="1">
                <a:solidFill>
                  <a:prstClr val="black"/>
                </a:solidFill>
                <a:latin typeface="Century Schoolbook" charset="0"/>
              </a:endParaRPr>
            </a:p>
          </p:txBody>
        </p:sp>
        <p:sp>
          <p:nvSpPr>
            <p:cNvPr id="35" name="Google Shape;253;p25">
              <a:extLst>
                <a:ext uri="{FF2B5EF4-FFF2-40B4-BE49-F238E27FC236}">
                  <a16:creationId xmlns:a16="http://schemas.microsoft.com/office/drawing/2014/main" id="{814C9DE1-342F-2741-87C5-166B72933BF2}"/>
                </a:ext>
              </a:extLst>
            </p:cNvPr>
            <p:cNvSpPr/>
            <p:nvPr/>
          </p:nvSpPr>
          <p:spPr>
            <a:xfrm>
              <a:off x="6361593" y="1781527"/>
              <a:ext cx="581400" cy="399600"/>
            </a:xfrm>
            <a:prstGeom prst="rect">
              <a:avLst/>
            </a:prstGeom>
            <a:solidFill>
              <a:srgbClr val="EFEFE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 kumimoji="1">
                <a:solidFill>
                  <a:prstClr val="black"/>
                </a:solidFill>
                <a:latin typeface="Century Schoolbook" charset="0"/>
              </a:endParaRPr>
            </a:p>
          </p:txBody>
        </p:sp>
        <p:sp>
          <p:nvSpPr>
            <p:cNvPr id="36" name="Google Shape;254;p25">
              <a:extLst>
                <a:ext uri="{FF2B5EF4-FFF2-40B4-BE49-F238E27FC236}">
                  <a16:creationId xmlns:a16="http://schemas.microsoft.com/office/drawing/2014/main" id="{2E2851B5-BB5A-2345-B84F-9A70A9F24D36}"/>
                </a:ext>
              </a:extLst>
            </p:cNvPr>
            <p:cNvSpPr/>
            <p:nvPr/>
          </p:nvSpPr>
          <p:spPr>
            <a:xfrm>
              <a:off x="6043118" y="2905652"/>
              <a:ext cx="423000" cy="342300"/>
            </a:xfrm>
            <a:prstGeom prst="rect">
              <a:avLst/>
            </a:prstGeom>
            <a:solidFill>
              <a:srgbClr val="EFEFE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 kumimoji="1">
                <a:solidFill>
                  <a:prstClr val="black"/>
                </a:solidFill>
                <a:latin typeface="Century Schoolbook" charset="0"/>
              </a:endParaRPr>
            </a:p>
          </p:txBody>
        </p:sp>
        <p:cxnSp>
          <p:nvCxnSpPr>
            <p:cNvPr id="37" name="Google Shape;255;p25">
              <a:extLst>
                <a:ext uri="{FF2B5EF4-FFF2-40B4-BE49-F238E27FC236}">
                  <a16:creationId xmlns:a16="http://schemas.microsoft.com/office/drawing/2014/main" id="{B59673F5-23E4-B043-A5E8-C397F819C40C}"/>
                </a:ext>
              </a:extLst>
            </p:cNvPr>
            <p:cNvCxnSpPr>
              <a:stCxn id="31" idx="7"/>
            </p:cNvCxnSpPr>
            <p:nvPr/>
          </p:nvCxnSpPr>
          <p:spPr>
            <a:xfrm rot="10800000" flipH="1">
              <a:off x="5222489" y="3375034"/>
              <a:ext cx="271200" cy="405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38" name="Google Shape;256;p25">
              <a:extLst>
                <a:ext uri="{FF2B5EF4-FFF2-40B4-BE49-F238E27FC236}">
                  <a16:creationId xmlns:a16="http://schemas.microsoft.com/office/drawing/2014/main" id="{0A354DE8-8B73-FB4A-8D70-C22DB50945EF}"/>
                </a:ext>
              </a:extLst>
            </p:cNvPr>
            <p:cNvSpPr/>
            <p:nvPr/>
          </p:nvSpPr>
          <p:spPr>
            <a:xfrm>
              <a:off x="5493693" y="3327327"/>
              <a:ext cx="47700" cy="477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 kumimoji="1">
                <a:solidFill>
                  <a:prstClr val="black"/>
                </a:solidFill>
                <a:latin typeface="Century Schoolbook" charset="0"/>
              </a:endParaRPr>
            </a:p>
          </p:txBody>
        </p:sp>
        <p:sp>
          <p:nvSpPr>
            <p:cNvPr id="39" name="Google Shape;257;p25">
              <a:extLst>
                <a:ext uri="{FF2B5EF4-FFF2-40B4-BE49-F238E27FC236}">
                  <a16:creationId xmlns:a16="http://schemas.microsoft.com/office/drawing/2014/main" id="{4AFEFB37-D1B0-8D4C-B3DE-F5B6BC9FE123}"/>
                </a:ext>
              </a:extLst>
            </p:cNvPr>
            <p:cNvSpPr/>
            <p:nvPr/>
          </p:nvSpPr>
          <p:spPr>
            <a:xfrm flipH="1">
              <a:off x="6489118" y="3608302"/>
              <a:ext cx="47700" cy="47700"/>
            </a:xfrm>
            <a:prstGeom prst="ellipse">
              <a:avLst/>
            </a:prstGeom>
            <a:solidFill>
              <a:srgbClr val="00FF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 kumimoji="1">
                <a:solidFill>
                  <a:prstClr val="black"/>
                </a:solidFill>
                <a:latin typeface="Century Schoolbook" charset="0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0" name="文本框 39">
                  <a:extLst>
                    <a:ext uri="{FF2B5EF4-FFF2-40B4-BE49-F238E27FC236}">
                      <a16:creationId xmlns:a16="http://schemas.microsoft.com/office/drawing/2014/main" id="{7A40F857-0E6A-3143-BE49-7BE32AC390F0}"/>
                    </a:ext>
                  </a:extLst>
                </p:cNvPr>
                <p:cNvSpPr txBox="1"/>
                <p:nvPr/>
              </p:nvSpPr>
              <p:spPr>
                <a:xfrm>
                  <a:off x="6201100" y="3327327"/>
                  <a:ext cx="651925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1" lang="en-US" altLang="zh-CN" sz="120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kumimoji="1" lang="en-US" altLang="zh-CN" sz="120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x</m:t>
                            </m:r>
                          </m:e>
                          <m:sub>
                            <m:r>
                              <a:rPr kumimoji="1" lang="en-US" altLang="zh-CN" sz="120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𝑟𝑎𝑛𝑑</m:t>
                            </m:r>
                          </m:sub>
                        </m:sSub>
                      </m:oMath>
                    </m:oMathPara>
                  </a14:m>
                  <a:endParaRPr kumimoji="1" lang="zh-CN" altLang="en-US" dirty="0">
                    <a:solidFill>
                      <a:prstClr val="black"/>
                    </a:solidFill>
                    <a:latin typeface="Century Schoolbook" charset="0"/>
                  </a:endParaRPr>
                </a:p>
              </p:txBody>
            </p:sp>
          </mc:Choice>
          <mc:Fallback xmlns="">
            <p:sp>
              <p:nvSpPr>
                <p:cNvPr id="40" name="文本框 39">
                  <a:extLst>
                    <a:ext uri="{FF2B5EF4-FFF2-40B4-BE49-F238E27FC236}">
                      <a16:creationId xmlns:a16="http://schemas.microsoft.com/office/drawing/2014/main" id="{7A40F857-0E6A-3143-BE49-7BE32AC390F0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201100" y="3327327"/>
                  <a:ext cx="651925" cy="276999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cxnSp>
        <p:nvCxnSpPr>
          <p:cNvPr id="41" name="Google Shape;273;p26">
            <a:extLst>
              <a:ext uri="{FF2B5EF4-FFF2-40B4-BE49-F238E27FC236}">
                <a16:creationId xmlns:a16="http://schemas.microsoft.com/office/drawing/2014/main" id="{0D0EA2D1-F407-8A4D-9DE9-F6288595517A}"/>
              </a:ext>
            </a:extLst>
          </p:cNvPr>
          <p:cNvCxnSpPr/>
          <p:nvPr/>
        </p:nvCxnSpPr>
        <p:spPr>
          <a:xfrm>
            <a:off x="5772378" y="4445010"/>
            <a:ext cx="954600" cy="264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2" name="文本框 41">
                <a:extLst>
                  <a:ext uri="{FF2B5EF4-FFF2-40B4-BE49-F238E27FC236}">
                    <a16:creationId xmlns:a16="http://schemas.microsoft.com/office/drawing/2014/main" id="{568A6243-B1A7-6B42-9928-67523E132F53}"/>
                  </a:ext>
                </a:extLst>
              </p:cNvPr>
              <p:cNvSpPr txBox="1"/>
              <p:nvPr/>
            </p:nvSpPr>
            <p:spPr>
              <a:xfrm>
                <a:off x="5334831" y="4116798"/>
                <a:ext cx="65192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12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kumimoji="1" lang="en-US" altLang="zh-CN" sz="12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  <m:sub>
                          <m:r>
                            <a:rPr kumimoji="1" lang="en-US" altLang="zh-CN" sz="12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𝑛𝑒𝑎𝑟</m:t>
                          </m:r>
                        </m:sub>
                      </m:sSub>
                    </m:oMath>
                  </m:oMathPara>
                </a14:m>
                <a:endParaRPr kumimoji="1" lang="zh-CN" altLang="en-US" dirty="0">
                  <a:solidFill>
                    <a:prstClr val="black"/>
                  </a:solidFill>
                  <a:latin typeface="Century Schoolbook" charset="0"/>
                </a:endParaRPr>
              </a:p>
            </p:txBody>
          </p:sp>
        </mc:Choice>
        <mc:Fallback xmlns="">
          <p:sp>
            <p:nvSpPr>
              <p:cNvPr id="42" name="文本框 41">
                <a:extLst>
                  <a:ext uri="{FF2B5EF4-FFF2-40B4-BE49-F238E27FC236}">
                    <a16:creationId xmlns:a16="http://schemas.microsoft.com/office/drawing/2014/main" id="{568A6243-B1A7-6B42-9928-67523E132F5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34831" y="4116798"/>
                <a:ext cx="651925" cy="27699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0" name="Google Shape;275;p26">
            <a:extLst>
              <a:ext uri="{FF2B5EF4-FFF2-40B4-BE49-F238E27FC236}">
                <a16:creationId xmlns:a16="http://schemas.microsoft.com/office/drawing/2014/main" id="{16785F0B-C32C-E44F-89ED-531773ACE6CE}"/>
              </a:ext>
            </a:extLst>
          </p:cNvPr>
          <p:cNvSpPr/>
          <p:nvPr/>
        </p:nvSpPr>
        <p:spPr>
          <a:xfrm>
            <a:off x="6097219" y="4415128"/>
            <a:ext cx="47700" cy="477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  <a:defRPr/>
            </a:pPr>
            <a:endParaRPr kumimoji="1">
              <a:solidFill>
                <a:prstClr val="black"/>
              </a:solidFill>
              <a:latin typeface="Century Schoolbook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B2DBBCED-2C06-4849-9F7C-C2D1228BBD38}"/>
                  </a:ext>
                </a:extLst>
              </p:cNvPr>
              <p:cNvSpPr txBox="1"/>
              <p:nvPr/>
            </p:nvSpPr>
            <p:spPr>
              <a:xfrm>
                <a:off x="5738986" y="4356217"/>
                <a:ext cx="65192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12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kumimoji="1" lang="en-US" altLang="zh-CN" sz="12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  <m:sub>
                          <m:r>
                            <a:rPr kumimoji="1" lang="en-US" altLang="zh-CN" sz="12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𝑛𝑒𝑤</m:t>
                          </m:r>
                        </m:sub>
                      </m:sSub>
                    </m:oMath>
                  </m:oMathPara>
                </a14:m>
                <a:endParaRPr kumimoji="1" lang="zh-CN" altLang="en-US" dirty="0">
                  <a:solidFill>
                    <a:prstClr val="black"/>
                  </a:solidFill>
                  <a:latin typeface="Century Schoolbook" charset="0"/>
                </a:endParaRPr>
              </a:p>
            </p:txBody>
          </p:sp>
        </mc:Choice>
        <mc:Fallback xmlns="">
          <p:sp>
            <p:nvSpPr>
              <p:cNvPr id="21" name="文本框 20">
                <a:extLst>
                  <a:ext uri="{FF2B5EF4-FFF2-40B4-BE49-F238E27FC236}">
                    <a16:creationId xmlns:a16="http://schemas.microsoft.com/office/drawing/2014/main" id="{B2DBBCED-2C06-4849-9F7C-C2D1228BBD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38986" y="4356217"/>
                <a:ext cx="651925" cy="276999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直线连接符 4">
            <a:extLst>
              <a:ext uri="{FF2B5EF4-FFF2-40B4-BE49-F238E27FC236}">
                <a16:creationId xmlns:a16="http://schemas.microsoft.com/office/drawing/2014/main" id="{1EA279AB-54BB-0D4A-BA37-D760AE051BB7}"/>
              </a:ext>
            </a:extLst>
          </p:cNvPr>
          <p:cNvCxnSpPr>
            <a:cxnSpLocks/>
            <a:stCxn id="38" idx="7"/>
          </p:cNvCxnSpPr>
          <p:nvPr/>
        </p:nvCxnSpPr>
        <p:spPr>
          <a:xfrm>
            <a:off x="5724567" y="4391364"/>
            <a:ext cx="420352" cy="53647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70049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9" grpId="0"/>
      <p:bldP spid="20" grpId="0" animBg="1"/>
      <p:bldP spid="21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7" name="标题 1"/>
          <p:cNvSpPr>
            <a:spLocks noGrp="1"/>
          </p:cNvSpPr>
          <p:nvPr>
            <p:ph type="title"/>
          </p:nvPr>
        </p:nvSpPr>
        <p:spPr bwMode="auto"/>
        <p:txBody>
          <a:bodyPr>
            <a:normAutofit fontScale="90000"/>
          </a:bodyPr>
          <a:lstStyle/>
          <a:p>
            <a:pPr>
              <a:defRPr/>
            </a:pPr>
            <a:r>
              <a:rPr lang="en-US" altLang="zh-CN" cap="none" dirty="0">
                <a:latin typeface="+mn-lt"/>
              </a:rPr>
              <a:t>2.</a:t>
            </a:r>
            <a:r>
              <a:rPr lang="zh-CN" altLang="en-US" cap="none" dirty="0">
                <a:latin typeface="+mn-lt"/>
              </a:rPr>
              <a:t> </a:t>
            </a:r>
            <a:r>
              <a:rPr lang="en-US" altLang="zh-CN" cap="none" dirty="0">
                <a:latin typeface="+mn-lt"/>
              </a:rPr>
              <a:t>RRT(Rapid-Exploring Random Tree)</a:t>
            </a:r>
            <a:endParaRPr lang="zh-CN" altLang="en-US" cap="none" dirty="0">
              <a:latin typeface="+mn-lt"/>
            </a:endParaRPr>
          </a:p>
        </p:txBody>
      </p:sp>
      <p:pic>
        <p:nvPicPr>
          <p:cNvPr id="16" name="图片 15" descr="图片包含 文字&#10;&#10;描述已自动生成">
            <a:extLst>
              <a:ext uri="{FF2B5EF4-FFF2-40B4-BE49-F238E27FC236}">
                <a16:creationId xmlns:a16="http://schemas.microsoft.com/office/drawing/2014/main" id="{E015EE15-2C44-DA49-B1B0-2BDA48247A9E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1920480"/>
            <a:ext cx="4162212" cy="3923647"/>
          </a:xfrm>
          <a:prstGeom prst="rect">
            <a:avLst/>
          </a:prstGeom>
        </p:spPr>
      </p:pic>
      <p:sp>
        <p:nvSpPr>
          <p:cNvPr id="2" name="矩形 1">
            <a:extLst>
              <a:ext uri="{FF2B5EF4-FFF2-40B4-BE49-F238E27FC236}">
                <a16:creationId xmlns:a16="http://schemas.microsoft.com/office/drawing/2014/main" id="{0B3362CC-C987-A747-A8B0-4F8175786E85}"/>
              </a:ext>
            </a:extLst>
          </p:cNvPr>
          <p:cNvSpPr/>
          <p:nvPr/>
        </p:nvSpPr>
        <p:spPr>
          <a:xfrm>
            <a:off x="1167845" y="4241774"/>
            <a:ext cx="2796904" cy="843410"/>
          </a:xfrm>
          <a:prstGeom prst="rect">
            <a:avLst/>
          </a:prstGeom>
          <a:solidFill>
            <a:srgbClr val="FE8637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kumimoji="1" lang="zh-CN" altLang="en-US">
              <a:solidFill>
                <a:prstClr val="white"/>
              </a:solidFill>
              <a:latin typeface="Century Schoolbook"/>
              <a:ea typeface="宋体" panose="02010600030101010101" pitchFamily="2" charset="-122"/>
            </a:endParaRP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7DAC49E2-4A32-F448-9FC0-4034479C1F3F}"/>
              </a:ext>
            </a:extLst>
          </p:cNvPr>
          <p:cNvSpPr/>
          <p:nvPr/>
        </p:nvSpPr>
        <p:spPr>
          <a:xfrm>
            <a:off x="4857014" y="2111808"/>
            <a:ext cx="3963458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lnSpc>
                <a:spcPct val="125000"/>
              </a:lnSpc>
              <a:spcBef>
                <a:spcPts val="450"/>
              </a:spcBef>
              <a:defRPr/>
            </a:pPr>
            <a:r>
              <a:rPr kumimoji="1" lang="zh-CN" altLang="en-US" sz="2000" b="1" dirty="0">
                <a:solidFill>
                  <a:srgbClr val="0070C0"/>
                </a:solidFill>
                <a:latin typeface="Century Schoolbook" charset="0"/>
                <a:ea typeface="黑体" charset="0"/>
                <a:cs typeface="黑体" charset="0"/>
              </a:rPr>
              <a:t>根据无碰检测加入树中</a:t>
            </a:r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A271F66C-4706-EB4D-84C0-10EAECE87CC8}"/>
              </a:ext>
            </a:extLst>
          </p:cNvPr>
          <p:cNvGrpSpPr/>
          <p:nvPr/>
        </p:nvGrpSpPr>
        <p:grpSpPr>
          <a:xfrm>
            <a:off x="5277829" y="2838577"/>
            <a:ext cx="2461375" cy="2087450"/>
            <a:chOff x="5087668" y="1781527"/>
            <a:chExt cx="2461375" cy="2087450"/>
          </a:xfrm>
        </p:grpSpPr>
        <p:sp>
          <p:nvSpPr>
            <p:cNvPr id="24" name="Google Shape;249;p25">
              <a:extLst>
                <a:ext uri="{FF2B5EF4-FFF2-40B4-BE49-F238E27FC236}">
                  <a16:creationId xmlns:a16="http://schemas.microsoft.com/office/drawing/2014/main" id="{B87D52E2-3630-BD4F-95C8-9AC67642A8FC}"/>
                </a:ext>
              </a:extLst>
            </p:cNvPr>
            <p:cNvSpPr/>
            <p:nvPr/>
          </p:nvSpPr>
          <p:spPr>
            <a:xfrm>
              <a:off x="5121343" y="3765477"/>
              <a:ext cx="118500" cy="1035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 kumimoji="1">
                <a:solidFill>
                  <a:prstClr val="black"/>
                </a:solidFill>
                <a:latin typeface="Century Schoolbook" charset="0"/>
              </a:endParaRPr>
            </a:p>
          </p:txBody>
        </p:sp>
        <p:sp>
          <p:nvSpPr>
            <p:cNvPr id="25" name="Google Shape;250;p25">
              <a:extLst>
                <a:ext uri="{FF2B5EF4-FFF2-40B4-BE49-F238E27FC236}">
                  <a16:creationId xmlns:a16="http://schemas.microsoft.com/office/drawing/2014/main" id="{5BA74F9A-B769-CD4B-AB2C-E447D02E135A}"/>
                </a:ext>
              </a:extLst>
            </p:cNvPr>
            <p:cNvSpPr/>
            <p:nvPr/>
          </p:nvSpPr>
          <p:spPr>
            <a:xfrm>
              <a:off x="7430543" y="2071927"/>
              <a:ext cx="118500" cy="103500"/>
            </a:xfrm>
            <a:prstGeom prst="ellipse">
              <a:avLst/>
            </a:prstGeom>
            <a:solidFill>
              <a:srgbClr val="00FF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 kumimoji="1">
                <a:solidFill>
                  <a:prstClr val="black"/>
                </a:solidFill>
                <a:latin typeface="Century Schoolbook" charset="0"/>
              </a:endParaRPr>
            </a:p>
          </p:txBody>
        </p:sp>
        <p:sp>
          <p:nvSpPr>
            <p:cNvPr id="26" name="Google Shape;251;p25">
              <a:extLst>
                <a:ext uri="{FF2B5EF4-FFF2-40B4-BE49-F238E27FC236}">
                  <a16:creationId xmlns:a16="http://schemas.microsoft.com/office/drawing/2014/main" id="{D36E7836-ECD9-3444-88B2-1F57FD7F2257}"/>
                </a:ext>
              </a:extLst>
            </p:cNvPr>
            <p:cNvSpPr/>
            <p:nvPr/>
          </p:nvSpPr>
          <p:spPr>
            <a:xfrm>
              <a:off x="5087668" y="2181027"/>
              <a:ext cx="708600" cy="461700"/>
            </a:xfrm>
            <a:prstGeom prst="parallelogram">
              <a:avLst>
                <a:gd name="adj" fmla="val 25000"/>
              </a:avLst>
            </a:prstGeom>
            <a:solidFill>
              <a:srgbClr val="EFEFE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 kumimoji="1">
                <a:solidFill>
                  <a:prstClr val="black"/>
                </a:solidFill>
                <a:latin typeface="Century Schoolbook" charset="0"/>
              </a:endParaRPr>
            </a:p>
          </p:txBody>
        </p:sp>
        <p:sp>
          <p:nvSpPr>
            <p:cNvPr id="27" name="Google Shape;252;p25">
              <a:extLst>
                <a:ext uri="{FF2B5EF4-FFF2-40B4-BE49-F238E27FC236}">
                  <a16:creationId xmlns:a16="http://schemas.microsoft.com/office/drawing/2014/main" id="{FB7C400F-EC82-F14A-9697-FF35F5887896}"/>
                </a:ext>
              </a:extLst>
            </p:cNvPr>
            <p:cNvSpPr/>
            <p:nvPr/>
          </p:nvSpPr>
          <p:spPr>
            <a:xfrm>
              <a:off x="6840443" y="3359527"/>
              <a:ext cx="708600" cy="461700"/>
            </a:xfrm>
            <a:prstGeom prst="parallelogram">
              <a:avLst>
                <a:gd name="adj" fmla="val 25000"/>
              </a:avLst>
            </a:prstGeom>
            <a:solidFill>
              <a:srgbClr val="EFEFE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 kumimoji="1">
                <a:solidFill>
                  <a:prstClr val="black"/>
                </a:solidFill>
                <a:latin typeface="Century Schoolbook" charset="0"/>
              </a:endParaRPr>
            </a:p>
          </p:txBody>
        </p:sp>
        <p:sp>
          <p:nvSpPr>
            <p:cNvPr id="28" name="Google Shape;253;p25">
              <a:extLst>
                <a:ext uri="{FF2B5EF4-FFF2-40B4-BE49-F238E27FC236}">
                  <a16:creationId xmlns:a16="http://schemas.microsoft.com/office/drawing/2014/main" id="{86551BA9-F36D-3340-9E26-E7FB684BEDD4}"/>
                </a:ext>
              </a:extLst>
            </p:cNvPr>
            <p:cNvSpPr/>
            <p:nvPr/>
          </p:nvSpPr>
          <p:spPr>
            <a:xfrm>
              <a:off x="6361593" y="1781527"/>
              <a:ext cx="581400" cy="399600"/>
            </a:xfrm>
            <a:prstGeom prst="rect">
              <a:avLst/>
            </a:prstGeom>
            <a:solidFill>
              <a:srgbClr val="EFEFE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 kumimoji="1">
                <a:solidFill>
                  <a:prstClr val="black"/>
                </a:solidFill>
                <a:latin typeface="Century Schoolbook" charset="0"/>
              </a:endParaRPr>
            </a:p>
          </p:txBody>
        </p:sp>
        <p:sp>
          <p:nvSpPr>
            <p:cNvPr id="43" name="Google Shape;254;p25">
              <a:extLst>
                <a:ext uri="{FF2B5EF4-FFF2-40B4-BE49-F238E27FC236}">
                  <a16:creationId xmlns:a16="http://schemas.microsoft.com/office/drawing/2014/main" id="{0B67CBA7-0E49-D843-98FE-FBB7A4CB3CBE}"/>
                </a:ext>
              </a:extLst>
            </p:cNvPr>
            <p:cNvSpPr/>
            <p:nvPr/>
          </p:nvSpPr>
          <p:spPr>
            <a:xfrm>
              <a:off x="6043118" y="2905652"/>
              <a:ext cx="423000" cy="342300"/>
            </a:xfrm>
            <a:prstGeom prst="rect">
              <a:avLst/>
            </a:prstGeom>
            <a:solidFill>
              <a:srgbClr val="EFEFE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 kumimoji="1">
                <a:solidFill>
                  <a:prstClr val="black"/>
                </a:solidFill>
                <a:latin typeface="Century Schoolbook" charset="0"/>
              </a:endParaRPr>
            </a:p>
          </p:txBody>
        </p:sp>
        <p:cxnSp>
          <p:nvCxnSpPr>
            <p:cNvPr id="44" name="Google Shape;255;p25">
              <a:extLst>
                <a:ext uri="{FF2B5EF4-FFF2-40B4-BE49-F238E27FC236}">
                  <a16:creationId xmlns:a16="http://schemas.microsoft.com/office/drawing/2014/main" id="{A9667A96-79C5-0944-B533-CCA2ECB413EE}"/>
                </a:ext>
              </a:extLst>
            </p:cNvPr>
            <p:cNvCxnSpPr>
              <a:stCxn id="24" idx="7"/>
            </p:cNvCxnSpPr>
            <p:nvPr/>
          </p:nvCxnSpPr>
          <p:spPr>
            <a:xfrm rot="10800000" flipH="1">
              <a:off x="5222489" y="3375034"/>
              <a:ext cx="271200" cy="405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5" name="Google Shape;256;p25">
              <a:extLst>
                <a:ext uri="{FF2B5EF4-FFF2-40B4-BE49-F238E27FC236}">
                  <a16:creationId xmlns:a16="http://schemas.microsoft.com/office/drawing/2014/main" id="{D7403C68-ADA7-3145-9B63-84974F20386D}"/>
                </a:ext>
              </a:extLst>
            </p:cNvPr>
            <p:cNvSpPr/>
            <p:nvPr/>
          </p:nvSpPr>
          <p:spPr>
            <a:xfrm>
              <a:off x="5493693" y="3327327"/>
              <a:ext cx="47700" cy="477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 kumimoji="1">
                <a:solidFill>
                  <a:prstClr val="black"/>
                </a:solidFill>
                <a:latin typeface="Century Schoolbook" charset="0"/>
              </a:endParaRPr>
            </a:p>
          </p:txBody>
        </p:sp>
        <p:sp>
          <p:nvSpPr>
            <p:cNvPr id="46" name="Google Shape;257;p25">
              <a:extLst>
                <a:ext uri="{FF2B5EF4-FFF2-40B4-BE49-F238E27FC236}">
                  <a16:creationId xmlns:a16="http://schemas.microsoft.com/office/drawing/2014/main" id="{5190985D-9858-D34E-8A81-1271DB57BFAD}"/>
                </a:ext>
              </a:extLst>
            </p:cNvPr>
            <p:cNvSpPr/>
            <p:nvPr/>
          </p:nvSpPr>
          <p:spPr>
            <a:xfrm flipH="1">
              <a:off x="6489118" y="3608302"/>
              <a:ext cx="47700" cy="47700"/>
            </a:xfrm>
            <a:prstGeom prst="ellipse">
              <a:avLst/>
            </a:prstGeom>
            <a:solidFill>
              <a:srgbClr val="00FFF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 kumimoji="1">
                <a:solidFill>
                  <a:prstClr val="black"/>
                </a:solidFill>
                <a:latin typeface="Century Schoolbook" charset="0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47" name="文本框 46">
                  <a:extLst>
                    <a:ext uri="{FF2B5EF4-FFF2-40B4-BE49-F238E27FC236}">
                      <a16:creationId xmlns:a16="http://schemas.microsoft.com/office/drawing/2014/main" id="{8FD4B784-D21A-9D48-A640-5D34F46A2E9A}"/>
                    </a:ext>
                  </a:extLst>
                </p:cNvPr>
                <p:cNvSpPr txBox="1"/>
                <p:nvPr/>
              </p:nvSpPr>
              <p:spPr>
                <a:xfrm>
                  <a:off x="6201100" y="3327327"/>
                  <a:ext cx="651925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1" lang="en-US" altLang="zh-CN" sz="120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m:rPr>
                                <m:sty m:val="p"/>
                              </m:rPr>
                              <a:rPr kumimoji="1" lang="en-US" altLang="zh-CN" sz="120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x</m:t>
                            </m:r>
                          </m:e>
                          <m:sub>
                            <m:r>
                              <a:rPr kumimoji="1" lang="en-US" altLang="zh-CN" sz="1200" i="1">
                                <a:solidFill>
                                  <a:prstClr val="black"/>
                                </a:solidFill>
                                <a:latin typeface="Cambria Math" panose="02040503050406030204" pitchFamily="18" charset="0"/>
                              </a:rPr>
                              <m:t>𝑟𝑎𝑛𝑑</m:t>
                            </m:r>
                          </m:sub>
                        </m:sSub>
                      </m:oMath>
                    </m:oMathPara>
                  </a14:m>
                  <a:endParaRPr kumimoji="1" lang="zh-CN" altLang="en-US" dirty="0">
                    <a:solidFill>
                      <a:prstClr val="black"/>
                    </a:solidFill>
                    <a:latin typeface="Century Schoolbook" charset="0"/>
                  </a:endParaRPr>
                </a:p>
              </p:txBody>
            </p:sp>
          </mc:Choice>
          <mc:Fallback xmlns="">
            <p:sp>
              <p:nvSpPr>
                <p:cNvPr id="47" name="文本框 46">
                  <a:extLst>
                    <a:ext uri="{FF2B5EF4-FFF2-40B4-BE49-F238E27FC236}">
                      <a16:creationId xmlns:a16="http://schemas.microsoft.com/office/drawing/2014/main" id="{8FD4B784-D21A-9D48-A640-5D34F46A2E9A}"/>
                    </a:ext>
                  </a:extLst>
                </p:cNvPr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6201100" y="3327327"/>
                  <a:ext cx="651925" cy="276999"/>
                </a:xfrm>
                <a:prstGeom prst="rect">
                  <a:avLst/>
                </a:prstGeom>
                <a:blipFill>
                  <a:blip r:embed="rId4"/>
                  <a:stretch>
                    <a:fillRect/>
                  </a:stretch>
                </a:blipFill>
              </p:spPr>
              <p:txBody>
                <a:bodyPr/>
                <a:lstStyle/>
                <a:p>
                  <a:r>
                    <a:rPr lang="zh-CN" altLang="en-US">
                      <a:noFill/>
                    </a:rPr>
                    <a:t> </a:t>
                  </a:r>
                </a:p>
              </p:txBody>
            </p:sp>
          </mc:Fallback>
        </mc:AlternateContent>
      </p:grpSp>
      <p:cxnSp>
        <p:nvCxnSpPr>
          <p:cNvPr id="48" name="Google Shape;273;p26">
            <a:extLst>
              <a:ext uri="{FF2B5EF4-FFF2-40B4-BE49-F238E27FC236}">
                <a16:creationId xmlns:a16="http://schemas.microsoft.com/office/drawing/2014/main" id="{7F2A25E0-C2A9-5E43-A7D3-7D4EF23A0A9B}"/>
              </a:ext>
            </a:extLst>
          </p:cNvPr>
          <p:cNvCxnSpPr/>
          <p:nvPr/>
        </p:nvCxnSpPr>
        <p:spPr>
          <a:xfrm>
            <a:off x="5772378" y="4445010"/>
            <a:ext cx="954600" cy="2640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dot"/>
            <a:round/>
            <a:headEnd type="none" w="med" len="med"/>
            <a:tailEnd type="none" w="med" len="med"/>
          </a:ln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49" name="文本框 48">
                <a:extLst>
                  <a:ext uri="{FF2B5EF4-FFF2-40B4-BE49-F238E27FC236}">
                    <a16:creationId xmlns:a16="http://schemas.microsoft.com/office/drawing/2014/main" id="{CDBC616B-A51E-DF47-BAAF-8E2A434BBA94}"/>
                  </a:ext>
                </a:extLst>
              </p:cNvPr>
              <p:cNvSpPr txBox="1"/>
              <p:nvPr/>
            </p:nvSpPr>
            <p:spPr>
              <a:xfrm>
                <a:off x="5334831" y="4116798"/>
                <a:ext cx="65192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12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kumimoji="1" lang="en-US" altLang="zh-CN" sz="12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  <m:sub>
                          <m:r>
                            <a:rPr kumimoji="1" lang="en-US" altLang="zh-CN" sz="12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𝑛𝑒𝑎𝑟</m:t>
                          </m:r>
                        </m:sub>
                      </m:sSub>
                    </m:oMath>
                  </m:oMathPara>
                </a14:m>
                <a:endParaRPr kumimoji="1" lang="zh-CN" altLang="en-US" dirty="0">
                  <a:solidFill>
                    <a:prstClr val="black"/>
                  </a:solidFill>
                  <a:latin typeface="Century Schoolbook" charset="0"/>
                </a:endParaRPr>
              </a:p>
            </p:txBody>
          </p:sp>
        </mc:Choice>
        <mc:Fallback xmlns="">
          <p:sp>
            <p:nvSpPr>
              <p:cNvPr id="49" name="文本框 48">
                <a:extLst>
                  <a:ext uri="{FF2B5EF4-FFF2-40B4-BE49-F238E27FC236}">
                    <a16:creationId xmlns:a16="http://schemas.microsoft.com/office/drawing/2014/main" id="{CDBC616B-A51E-DF47-BAAF-8E2A434BBA9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34831" y="4116798"/>
                <a:ext cx="651925" cy="27699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0" name="Google Shape;275;p26">
            <a:extLst>
              <a:ext uri="{FF2B5EF4-FFF2-40B4-BE49-F238E27FC236}">
                <a16:creationId xmlns:a16="http://schemas.microsoft.com/office/drawing/2014/main" id="{0399B484-7496-F542-BC84-72A45A67E0C0}"/>
              </a:ext>
            </a:extLst>
          </p:cNvPr>
          <p:cNvSpPr/>
          <p:nvPr/>
        </p:nvSpPr>
        <p:spPr>
          <a:xfrm>
            <a:off x="6097219" y="4415128"/>
            <a:ext cx="47700" cy="477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  <a:defRPr/>
            </a:pPr>
            <a:endParaRPr kumimoji="1">
              <a:solidFill>
                <a:prstClr val="black"/>
              </a:solidFill>
              <a:latin typeface="Century Schoolbook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1" name="文本框 50">
                <a:extLst>
                  <a:ext uri="{FF2B5EF4-FFF2-40B4-BE49-F238E27FC236}">
                    <a16:creationId xmlns:a16="http://schemas.microsoft.com/office/drawing/2014/main" id="{5653211D-FE0B-6341-8AFF-799E947662C6}"/>
                  </a:ext>
                </a:extLst>
              </p:cNvPr>
              <p:cNvSpPr txBox="1"/>
              <p:nvPr/>
            </p:nvSpPr>
            <p:spPr>
              <a:xfrm>
                <a:off x="5738986" y="4356217"/>
                <a:ext cx="65192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12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kumimoji="1" lang="en-US" altLang="zh-CN" sz="12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  <m:sub>
                          <m:r>
                            <a:rPr kumimoji="1" lang="en-US" altLang="zh-CN" sz="12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𝑛𝑒𝑤</m:t>
                          </m:r>
                        </m:sub>
                      </m:sSub>
                    </m:oMath>
                  </m:oMathPara>
                </a14:m>
                <a:endParaRPr kumimoji="1" lang="zh-CN" altLang="en-US" dirty="0">
                  <a:solidFill>
                    <a:prstClr val="black"/>
                  </a:solidFill>
                  <a:latin typeface="Century Schoolbook" charset="0"/>
                </a:endParaRPr>
              </a:p>
            </p:txBody>
          </p:sp>
        </mc:Choice>
        <mc:Fallback xmlns="">
          <p:sp>
            <p:nvSpPr>
              <p:cNvPr id="51" name="文本框 50">
                <a:extLst>
                  <a:ext uri="{FF2B5EF4-FFF2-40B4-BE49-F238E27FC236}">
                    <a16:creationId xmlns:a16="http://schemas.microsoft.com/office/drawing/2014/main" id="{5653211D-FE0B-6341-8AFF-799E947662C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38986" y="4356217"/>
                <a:ext cx="651925" cy="276999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2" name="直线连接符 51">
            <a:extLst>
              <a:ext uri="{FF2B5EF4-FFF2-40B4-BE49-F238E27FC236}">
                <a16:creationId xmlns:a16="http://schemas.microsoft.com/office/drawing/2014/main" id="{C76ADADB-4D7F-1E4A-A975-C15BBC93BF4C}"/>
              </a:ext>
            </a:extLst>
          </p:cNvPr>
          <p:cNvCxnSpPr>
            <a:cxnSpLocks/>
            <a:stCxn id="45" idx="7"/>
          </p:cNvCxnSpPr>
          <p:nvPr/>
        </p:nvCxnSpPr>
        <p:spPr>
          <a:xfrm>
            <a:off x="5724567" y="4391364"/>
            <a:ext cx="420352" cy="53647"/>
          </a:xfrm>
          <a:prstGeom prst="line">
            <a:avLst/>
          </a:prstGeom>
          <a:ln w="9525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线连接符 52">
            <a:extLst>
              <a:ext uri="{FF2B5EF4-FFF2-40B4-BE49-F238E27FC236}">
                <a16:creationId xmlns:a16="http://schemas.microsoft.com/office/drawing/2014/main" id="{D38ECB7F-BA16-B84A-9A9F-479D9E24AC61}"/>
              </a:ext>
            </a:extLst>
          </p:cNvPr>
          <p:cNvCxnSpPr>
            <a:cxnSpLocks/>
          </p:cNvCxnSpPr>
          <p:nvPr/>
        </p:nvCxnSpPr>
        <p:spPr>
          <a:xfrm>
            <a:off x="5707703" y="4391363"/>
            <a:ext cx="427784" cy="56080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223786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2" presetClass="exit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wipe(left)">
                                      <p:cBhvr>
                                        <p:cTn id="15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9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7" name="标题 1"/>
          <p:cNvSpPr>
            <a:spLocks noGrp="1"/>
          </p:cNvSpPr>
          <p:nvPr>
            <p:ph type="title"/>
          </p:nvPr>
        </p:nvSpPr>
        <p:spPr bwMode="auto"/>
        <p:txBody>
          <a:bodyPr>
            <a:normAutofit fontScale="90000"/>
          </a:bodyPr>
          <a:lstStyle/>
          <a:p>
            <a:pPr>
              <a:defRPr/>
            </a:pPr>
            <a:r>
              <a:rPr lang="en-US" altLang="zh-CN" cap="none" dirty="0">
                <a:latin typeface="+mn-lt"/>
              </a:rPr>
              <a:t>2.</a:t>
            </a:r>
            <a:r>
              <a:rPr lang="zh-CN" altLang="en-US" cap="none" dirty="0">
                <a:latin typeface="+mn-lt"/>
              </a:rPr>
              <a:t> </a:t>
            </a:r>
            <a:r>
              <a:rPr lang="en-US" altLang="zh-CN" cap="none" dirty="0">
                <a:latin typeface="+mn-lt"/>
              </a:rPr>
              <a:t>RRT(Rapid-Exploring Random Tree)</a:t>
            </a:r>
            <a:endParaRPr lang="zh-CN" altLang="en-US" cap="none" dirty="0">
              <a:latin typeface="+mn-lt"/>
            </a:endParaRPr>
          </a:p>
        </p:txBody>
      </p:sp>
      <p:pic>
        <p:nvPicPr>
          <p:cNvPr id="16" name="图片 15" descr="图片包含 文字&#10;&#10;描述已自动生成">
            <a:extLst>
              <a:ext uri="{FF2B5EF4-FFF2-40B4-BE49-F238E27FC236}">
                <a16:creationId xmlns:a16="http://schemas.microsoft.com/office/drawing/2014/main" id="{E015EE15-2C44-DA49-B1B0-2BDA48247A9E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1920480"/>
            <a:ext cx="4162212" cy="3923647"/>
          </a:xfrm>
          <a:prstGeom prst="rect">
            <a:avLst/>
          </a:prstGeom>
        </p:spPr>
      </p:pic>
      <p:sp>
        <p:nvSpPr>
          <p:cNvPr id="29" name="矩形 28">
            <a:extLst>
              <a:ext uri="{FF2B5EF4-FFF2-40B4-BE49-F238E27FC236}">
                <a16:creationId xmlns:a16="http://schemas.microsoft.com/office/drawing/2014/main" id="{7DAC49E2-4A32-F448-9FC0-4034479C1F3F}"/>
              </a:ext>
            </a:extLst>
          </p:cNvPr>
          <p:cNvSpPr/>
          <p:nvPr/>
        </p:nvSpPr>
        <p:spPr>
          <a:xfrm>
            <a:off x="4857014" y="2111808"/>
            <a:ext cx="3963458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lnSpc>
                <a:spcPct val="125000"/>
              </a:lnSpc>
              <a:spcBef>
                <a:spcPts val="450"/>
              </a:spcBef>
              <a:defRPr/>
            </a:pPr>
            <a:r>
              <a:rPr kumimoji="1" lang="zh-CN" altLang="en-US" sz="2000" b="1" dirty="0">
                <a:solidFill>
                  <a:srgbClr val="0070C0"/>
                </a:solidFill>
                <a:latin typeface="Century Schoolbook" charset="0"/>
                <a:ea typeface="黑体" charset="0"/>
                <a:cs typeface="黑体" charset="0"/>
              </a:rPr>
              <a:t>不断重复该过程</a:t>
            </a:r>
          </a:p>
        </p:txBody>
      </p: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A271F66C-4706-EB4D-84C0-10EAECE87CC8}"/>
              </a:ext>
            </a:extLst>
          </p:cNvPr>
          <p:cNvGrpSpPr/>
          <p:nvPr/>
        </p:nvGrpSpPr>
        <p:grpSpPr>
          <a:xfrm>
            <a:off x="5277829" y="2838577"/>
            <a:ext cx="2461375" cy="2087450"/>
            <a:chOff x="5087668" y="1781527"/>
            <a:chExt cx="2461375" cy="2087450"/>
          </a:xfrm>
        </p:grpSpPr>
        <p:sp>
          <p:nvSpPr>
            <p:cNvPr id="24" name="Google Shape;249;p25">
              <a:extLst>
                <a:ext uri="{FF2B5EF4-FFF2-40B4-BE49-F238E27FC236}">
                  <a16:creationId xmlns:a16="http://schemas.microsoft.com/office/drawing/2014/main" id="{B87D52E2-3630-BD4F-95C8-9AC67642A8FC}"/>
                </a:ext>
              </a:extLst>
            </p:cNvPr>
            <p:cNvSpPr/>
            <p:nvPr/>
          </p:nvSpPr>
          <p:spPr>
            <a:xfrm>
              <a:off x="5121343" y="3765477"/>
              <a:ext cx="118500" cy="1035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 kumimoji="1">
                <a:solidFill>
                  <a:prstClr val="black"/>
                </a:solidFill>
                <a:latin typeface="Century Schoolbook" charset="0"/>
              </a:endParaRPr>
            </a:p>
          </p:txBody>
        </p:sp>
        <p:sp>
          <p:nvSpPr>
            <p:cNvPr id="25" name="Google Shape;250;p25">
              <a:extLst>
                <a:ext uri="{FF2B5EF4-FFF2-40B4-BE49-F238E27FC236}">
                  <a16:creationId xmlns:a16="http://schemas.microsoft.com/office/drawing/2014/main" id="{5BA74F9A-B769-CD4B-AB2C-E447D02E135A}"/>
                </a:ext>
              </a:extLst>
            </p:cNvPr>
            <p:cNvSpPr/>
            <p:nvPr/>
          </p:nvSpPr>
          <p:spPr>
            <a:xfrm>
              <a:off x="7430543" y="2071927"/>
              <a:ext cx="118500" cy="103500"/>
            </a:xfrm>
            <a:prstGeom prst="ellipse">
              <a:avLst/>
            </a:prstGeom>
            <a:solidFill>
              <a:srgbClr val="00FF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 kumimoji="1">
                <a:solidFill>
                  <a:prstClr val="black"/>
                </a:solidFill>
                <a:latin typeface="Century Schoolbook" charset="0"/>
              </a:endParaRPr>
            </a:p>
          </p:txBody>
        </p:sp>
        <p:sp>
          <p:nvSpPr>
            <p:cNvPr id="26" name="Google Shape;251;p25">
              <a:extLst>
                <a:ext uri="{FF2B5EF4-FFF2-40B4-BE49-F238E27FC236}">
                  <a16:creationId xmlns:a16="http://schemas.microsoft.com/office/drawing/2014/main" id="{D36E7836-ECD9-3444-88B2-1F57FD7F2257}"/>
                </a:ext>
              </a:extLst>
            </p:cNvPr>
            <p:cNvSpPr/>
            <p:nvPr/>
          </p:nvSpPr>
          <p:spPr>
            <a:xfrm>
              <a:off x="5087668" y="2181027"/>
              <a:ext cx="708600" cy="461700"/>
            </a:xfrm>
            <a:prstGeom prst="parallelogram">
              <a:avLst>
                <a:gd name="adj" fmla="val 25000"/>
              </a:avLst>
            </a:prstGeom>
            <a:solidFill>
              <a:srgbClr val="EFEFE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 kumimoji="1">
                <a:solidFill>
                  <a:prstClr val="black"/>
                </a:solidFill>
                <a:latin typeface="Century Schoolbook" charset="0"/>
              </a:endParaRPr>
            </a:p>
          </p:txBody>
        </p:sp>
        <p:sp>
          <p:nvSpPr>
            <p:cNvPr id="27" name="Google Shape;252;p25">
              <a:extLst>
                <a:ext uri="{FF2B5EF4-FFF2-40B4-BE49-F238E27FC236}">
                  <a16:creationId xmlns:a16="http://schemas.microsoft.com/office/drawing/2014/main" id="{FB7C400F-EC82-F14A-9697-FF35F5887896}"/>
                </a:ext>
              </a:extLst>
            </p:cNvPr>
            <p:cNvSpPr/>
            <p:nvPr/>
          </p:nvSpPr>
          <p:spPr>
            <a:xfrm>
              <a:off x="6840443" y="3359527"/>
              <a:ext cx="708600" cy="461700"/>
            </a:xfrm>
            <a:prstGeom prst="parallelogram">
              <a:avLst>
                <a:gd name="adj" fmla="val 25000"/>
              </a:avLst>
            </a:prstGeom>
            <a:solidFill>
              <a:srgbClr val="EFEFE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 kumimoji="1">
                <a:solidFill>
                  <a:prstClr val="black"/>
                </a:solidFill>
                <a:latin typeface="Century Schoolbook" charset="0"/>
              </a:endParaRPr>
            </a:p>
          </p:txBody>
        </p:sp>
        <p:sp>
          <p:nvSpPr>
            <p:cNvPr id="28" name="Google Shape;253;p25">
              <a:extLst>
                <a:ext uri="{FF2B5EF4-FFF2-40B4-BE49-F238E27FC236}">
                  <a16:creationId xmlns:a16="http://schemas.microsoft.com/office/drawing/2014/main" id="{86551BA9-F36D-3340-9E26-E7FB684BEDD4}"/>
                </a:ext>
              </a:extLst>
            </p:cNvPr>
            <p:cNvSpPr/>
            <p:nvPr/>
          </p:nvSpPr>
          <p:spPr>
            <a:xfrm>
              <a:off x="6361593" y="1781527"/>
              <a:ext cx="581400" cy="399600"/>
            </a:xfrm>
            <a:prstGeom prst="rect">
              <a:avLst/>
            </a:prstGeom>
            <a:solidFill>
              <a:srgbClr val="EFEFE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 kumimoji="1">
                <a:solidFill>
                  <a:prstClr val="black"/>
                </a:solidFill>
                <a:latin typeface="Century Schoolbook" charset="0"/>
              </a:endParaRPr>
            </a:p>
          </p:txBody>
        </p:sp>
        <p:sp>
          <p:nvSpPr>
            <p:cNvPr id="43" name="Google Shape;254;p25">
              <a:extLst>
                <a:ext uri="{FF2B5EF4-FFF2-40B4-BE49-F238E27FC236}">
                  <a16:creationId xmlns:a16="http://schemas.microsoft.com/office/drawing/2014/main" id="{0B67CBA7-0E49-D843-98FE-FBB7A4CB3CBE}"/>
                </a:ext>
              </a:extLst>
            </p:cNvPr>
            <p:cNvSpPr/>
            <p:nvPr/>
          </p:nvSpPr>
          <p:spPr>
            <a:xfrm>
              <a:off x="6043118" y="2905652"/>
              <a:ext cx="423000" cy="342300"/>
            </a:xfrm>
            <a:prstGeom prst="rect">
              <a:avLst/>
            </a:prstGeom>
            <a:solidFill>
              <a:srgbClr val="EFEFEF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 kumimoji="1">
                <a:solidFill>
                  <a:prstClr val="black"/>
                </a:solidFill>
                <a:latin typeface="Century Schoolbook" charset="0"/>
              </a:endParaRPr>
            </a:p>
          </p:txBody>
        </p:sp>
        <p:cxnSp>
          <p:nvCxnSpPr>
            <p:cNvPr id="44" name="Google Shape;255;p25">
              <a:extLst>
                <a:ext uri="{FF2B5EF4-FFF2-40B4-BE49-F238E27FC236}">
                  <a16:creationId xmlns:a16="http://schemas.microsoft.com/office/drawing/2014/main" id="{A9667A96-79C5-0944-B533-CCA2ECB413EE}"/>
                </a:ext>
              </a:extLst>
            </p:cNvPr>
            <p:cNvCxnSpPr>
              <a:stCxn id="24" idx="7"/>
            </p:cNvCxnSpPr>
            <p:nvPr/>
          </p:nvCxnSpPr>
          <p:spPr>
            <a:xfrm rot="10800000" flipH="1">
              <a:off x="5222489" y="3375034"/>
              <a:ext cx="271200" cy="405600"/>
            </a:xfrm>
            <a:prstGeom prst="straightConnector1">
              <a:avLst/>
            </a:prstGeom>
            <a:noFill/>
            <a:ln w="9525" cap="flat" cmpd="sng">
              <a:solidFill>
                <a:schemeClr val="dk2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45" name="Google Shape;256;p25">
              <a:extLst>
                <a:ext uri="{FF2B5EF4-FFF2-40B4-BE49-F238E27FC236}">
                  <a16:creationId xmlns:a16="http://schemas.microsoft.com/office/drawing/2014/main" id="{D7403C68-ADA7-3145-9B63-84974F20386D}"/>
                </a:ext>
              </a:extLst>
            </p:cNvPr>
            <p:cNvSpPr/>
            <p:nvPr/>
          </p:nvSpPr>
          <p:spPr>
            <a:xfrm>
              <a:off x="5493693" y="3327327"/>
              <a:ext cx="47700" cy="47700"/>
            </a:xfrm>
            <a:prstGeom prst="ellipse">
              <a:avLst/>
            </a:prstGeom>
            <a:solidFill>
              <a:srgbClr val="FF0000"/>
            </a:solidFill>
            <a:ln w="952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spcAft>
                  <a:spcPts val="0"/>
                </a:spcAft>
                <a:defRPr/>
              </a:pPr>
              <a:endParaRPr kumimoji="1">
                <a:solidFill>
                  <a:prstClr val="black"/>
                </a:solidFill>
                <a:latin typeface="Century Schoolbook" charset="0"/>
              </a:endParaRPr>
            </a:p>
          </p:txBody>
        </p:sp>
      </p:grpSp>
      <p:sp>
        <p:nvSpPr>
          <p:cNvPr id="50" name="Google Shape;275;p26">
            <a:extLst>
              <a:ext uri="{FF2B5EF4-FFF2-40B4-BE49-F238E27FC236}">
                <a16:creationId xmlns:a16="http://schemas.microsoft.com/office/drawing/2014/main" id="{0399B484-7496-F542-BC84-72A45A67E0C0}"/>
              </a:ext>
            </a:extLst>
          </p:cNvPr>
          <p:cNvSpPr/>
          <p:nvPr/>
        </p:nvSpPr>
        <p:spPr>
          <a:xfrm>
            <a:off x="6097219" y="4415128"/>
            <a:ext cx="47700" cy="477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  <a:defRPr/>
            </a:pPr>
            <a:endParaRPr kumimoji="1">
              <a:solidFill>
                <a:prstClr val="black"/>
              </a:solidFill>
              <a:latin typeface="Century Schoolbook" charset="0"/>
            </a:endParaRPr>
          </a:p>
        </p:txBody>
      </p:sp>
      <p:cxnSp>
        <p:nvCxnSpPr>
          <p:cNvPr id="53" name="直线连接符 52">
            <a:extLst>
              <a:ext uri="{FF2B5EF4-FFF2-40B4-BE49-F238E27FC236}">
                <a16:creationId xmlns:a16="http://schemas.microsoft.com/office/drawing/2014/main" id="{D38ECB7F-BA16-B84A-9A9F-479D9E24AC61}"/>
              </a:ext>
            </a:extLst>
          </p:cNvPr>
          <p:cNvCxnSpPr>
            <a:cxnSpLocks/>
          </p:cNvCxnSpPr>
          <p:nvPr/>
        </p:nvCxnSpPr>
        <p:spPr>
          <a:xfrm>
            <a:off x="5751485" y="4420503"/>
            <a:ext cx="404699" cy="29582"/>
          </a:xfrm>
          <a:prstGeom prst="line">
            <a:avLst/>
          </a:prstGeom>
          <a:ln w="95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Google Shape;314;p28">
            <a:extLst>
              <a:ext uri="{FF2B5EF4-FFF2-40B4-BE49-F238E27FC236}">
                <a16:creationId xmlns:a16="http://schemas.microsoft.com/office/drawing/2014/main" id="{9F08BBF8-11A7-B847-B787-5D93DCB8FAF9}"/>
              </a:ext>
            </a:extLst>
          </p:cNvPr>
          <p:cNvSpPr/>
          <p:nvPr/>
        </p:nvSpPr>
        <p:spPr>
          <a:xfrm rot="10800000" flipH="1">
            <a:off x="5610608" y="3945677"/>
            <a:ext cx="47400" cy="555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  <a:defRPr/>
            </a:pPr>
            <a:endParaRPr kumimoji="1">
              <a:solidFill>
                <a:prstClr val="black"/>
              </a:solidFill>
              <a:latin typeface="Century Schoolbook" charset="0"/>
            </a:endParaRPr>
          </a:p>
        </p:txBody>
      </p:sp>
      <p:sp>
        <p:nvSpPr>
          <p:cNvPr id="32" name="Google Shape;316;p28">
            <a:extLst>
              <a:ext uri="{FF2B5EF4-FFF2-40B4-BE49-F238E27FC236}">
                <a16:creationId xmlns:a16="http://schemas.microsoft.com/office/drawing/2014/main" id="{75DF63BF-9D04-BE4F-B4E4-DD401538F498}"/>
              </a:ext>
            </a:extLst>
          </p:cNvPr>
          <p:cNvSpPr/>
          <p:nvPr/>
        </p:nvSpPr>
        <p:spPr>
          <a:xfrm>
            <a:off x="6371583" y="3846368"/>
            <a:ext cx="47700" cy="55500"/>
          </a:xfrm>
          <a:prstGeom prst="ellipse">
            <a:avLst/>
          </a:prstGeom>
          <a:solidFill>
            <a:srgbClr val="00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  <a:defRPr/>
            </a:pPr>
            <a:endParaRPr kumimoji="1">
              <a:solidFill>
                <a:prstClr val="black"/>
              </a:solidFill>
              <a:latin typeface="Century Schoolbook" charset="0"/>
            </a:endParaRPr>
          </a:p>
        </p:txBody>
      </p:sp>
      <p:sp>
        <p:nvSpPr>
          <p:cNvPr id="33" name="Google Shape;319;p28">
            <a:extLst>
              <a:ext uri="{FF2B5EF4-FFF2-40B4-BE49-F238E27FC236}">
                <a16:creationId xmlns:a16="http://schemas.microsoft.com/office/drawing/2014/main" id="{5FF90E3F-A07F-C844-9D06-87A98AEE994E}"/>
              </a:ext>
            </a:extLst>
          </p:cNvPr>
          <p:cNvSpPr/>
          <p:nvPr/>
        </p:nvSpPr>
        <p:spPr>
          <a:xfrm>
            <a:off x="6309866" y="4074251"/>
            <a:ext cx="47400" cy="55500"/>
          </a:xfrm>
          <a:prstGeom prst="ellipse">
            <a:avLst/>
          </a:prstGeom>
          <a:solidFill>
            <a:srgbClr val="FF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  <a:defRPr/>
            </a:pPr>
            <a:endParaRPr kumimoji="1">
              <a:solidFill>
                <a:srgbClr val="F5CD2D">
                  <a:lumMod val="60000"/>
                  <a:lumOff val="40000"/>
                </a:srgbClr>
              </a:solidFill>
              <a:latin typeface="Century Schoolbook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4" name="文本框 33">
                <a:extLst>
                  <a:ext uri="{FF2B5EF4-FFF2-40B4-BE49-F238E27FC236}">
                    <a16:creationId xmlns:a16="http://schemas.microsoft.com/office/drawing/2014/main" id="{395488AD-0BE0-C347-A418-C018BABEDDEF}"/>
                  </a:ext>
                </a:extLst>
              </p:cNvPr>
              <p:cNvSpPr txBox="1"/>
              <p:nvPr/>
            </p:nvSpPr>
            <p:spPr>
              <a:xfrm>
                <a:off x="6211034" y="3943552"/>
                <a:ext cx="65192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12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kumimoji="1" lang="en-US" altLang="zh-CN" sz="12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  <m:sub>
                          <m:r>
                            <a:rPr kumimoji="1" lang="en-US" altLang="zh-CN" sz="12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𝑛𝑒𝑤</m:t>
                          </m:r>
                        </m:sub>
                      </m:sSub>
                    </m:oMath>
                  </m:oMathPara>
                </a14:m>
                <a:endParaRPr kumimoji="1" lang="zh-CN" altLang="en-US" dirty="0">
                  <a:solidFill>
                    <a:prstClr val="black"/>
                  </a:solidFill>
                  <a:latin typeface="Century Schoolbook" charset="0"/>
                </a:endParaRPr>
              </a:p>
            </p:txBody>
          </p:sp>
        </mc:Choice>
        <mc:Fallback xmlns="">
          <p:sp>
            <p:nvSpPr>
              <p:cNvPr id="34" name="文本框 33">
                <a:extLst>
                  <a:ext uri="{FF2B5EF4-FFF2-40B4-BE49-F238E27FC236}">
                    <a16:creationId xmlns:a16="http://schemas.microsoft.com/office/drawing/2014/main" id="{395488AD-0BE0-C347-A418-C018BABEDDE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11034" y="3943552"/>
                <a:ext cx="651925" cy="276999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5" name="文本框 34">
                <a:extLst>
                  <a:ext uri="{FF2B5EF4-FFF2-40B4-BE49-F238E27FC236}">
                    <a16:creationId xmlns:a16="http://schemas.microsoft.com/office/drawing/2014/main" id="{9668359F-C25E-9A49-8A1B-9E8DF991F87A}"/>
                  </a:ext>
                </a:extLst>
              </p:cNvPr>
              <p:cNvSpPr txBox="1"/>
              <p:nvPr/>
            </p:nvSpPr>
            <p:spPr>
              <a:xfrm>
                <a:off x="5790334" y="4466925"/>
                <a:ext cx="65192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12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kumimoji="1" lang="en-US" altLang="zh-CN" sz="12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  <m:sub>
                          <m:r>
                            <a:rPr kumimoji="1" lang="en-US" altLang="zh-CN" sz="12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𝑛𝑒𝑎𝑟</m:t>
                          </m:r>
                        </m:sub>
                      </m:sSub>
                    </m:oMath>
                  </m:oMathPara>
                </a14:m>
                <a:endParaRPr kumimoji="1" lang="zh-CN" altLang="en-US" dirty="0">
                  <a:solidFill>
                    <a:prstClr val="black"/>
                  </a:solidFill>
                  <a:latin typeface="Century Schoolbook" charset="0"/>
                </a:endParaRPr>
              </a:p>
            </p:txBody>
          </p:sp>
        </mc:Choice>
        <mc:Fallback xmlns="">
          <p:sp>
            <p:nvSpPr>
              <p:cNvPr id="35" name="文本框 34">
                <a:extLst>
                  <a:ext uri="{FF2B5EF4-FFF2-40B4-BE49-F238E27FC236}">
                    <a16:creationId xmlns:a16="http://schemas.microsoft.com/office/drawing/2014/main" id="{9668359F-C25E-9A49-8A1B-9E8DF991F87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90334" y="4466925"/>
                <a:ext cx="651925" cy="276999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7" name="文本框 36">
                <a:extLst>
                  <a:ext uri="{FF2B5EF4-FFF2-40B4-BE49-F238E27FC236}">
                    <a16:creationId xmlns:a16="http://schemas.microsoft.com/office/drawing/2014/main" id="{59FFCAF7-BAE6-C94E-B6F7-426F9A15CB38}"/>
                  </a:ext>
                </a:extLst>
              </p:cNvPr>
              <p:cNvSpPr txBox="1"/>
              <p:nvPr/>
            </p:nvSpPr>
            <p:spPr>
              <a:xfrm>
                <a:off x="6220188" y="3573017"/>
                <a:ext cx="651925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sz="12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kumimoji="1" lang="en-US" altLang="zh-CN" sz="12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x</m:t>
                          </m:r>
                        </m:e>
                        <m:sub>
                          <m:r>
                            <a:rPr kumimoji="1" lang="en-US" altLang="zh-CN" sz="12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</a:rPr>
                            <m:t>𝑟𝑎𝑛𝑑</m:t>
                          </m:r>
                        </m:sub>
                      </m:sSub>
                    </m:oMath>
                  </m:oMathPara>
                </a14:m>
                <a:endParaRPr kumimoji="1" lang="zh-CN" altLang="en-US" dirty="0">
                  <a:solidFill>
                    <a:prstClr val="black"/>
                  </a:solidFill>
                  <a:latin typeface="Century Schoolbook" charset="0"/>
                </a:endParaRPr>
              </a:p>
            </p:txBody>
          </p:sp>
        </mc:Choice>
        <mc:Fallback xmlns="">
          <p:sp>
            <p:nvSpPr>
              <p:cNvPr id="37" name="文本框 36">
                <a:extLst>
                  <a:ext uri="{FF2B5EF4-FFF2-40B4-BE49-F238E27FC236}">
                    <a16:creationId xmlns:a16="http://schemas.microsoft.com/office/drawing/2014/main" id="{59FFCAF7-BAE6-C94E-B6F7-426F9A15CB3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220188" y="3573017"/>
                <a:ext cx="651925" cy="276999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8" name="Google Shape;255;p25">
            <a:extLst>
              <a:ext uri="{FF2B5EF4-FFF2-40B4-BE49-F238E27FC236}">
                <a16:creationId xmlns:a16="http://schemas.microsoft.com/office/drawing/2014/main" id="{447AD686-98AE-5143-83E2-7471A1C4B0C8}"/>
              </a:ext>
            </a:extLst>
          </p:cNvPr>
          <p:cNvCxnSpPr>
            <a:cxnSpLocks/>
            <a:stCxn id="45" idx="3"/>
            <a:endCxn id="31" idx="7"/>
          </p:cNvCxnSpPr>
          <p:nvPr/>
        </p:nvCxnSpPr>
        <p:spPr>
          <a:xfrm flipH="1" flipV="1">
            <a:off x="5651067" y="3993049"/>
            <a:ext cx="39773" cy="432042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9" name="Google Shape;255;p25">
            <a:extLst>
              <a:ext uri="{FF2B5EF4-FFF2-40B4-BE49-F238E27FC236}">
                <a16:creationId xmlns:a16="http://schemas.microsoft.com/office/drawing/2014/main" id="{2A5D1CEC-2A1C-0B40-BE9E-BB9767A6B00F}"/>
              </a:ext>
            </a:extLst>
          </p:cNvPr>
          <p:cNvCxnSpPr>
            <a:cxnSpLocks/>
          </p:cNvCxnSpPr>
          <p:nvPr/>
        </p:nvCxnSpPr>
        <p:spPr>
          <a:xfrm flipV="1">
            <a:off x="6136594" y="4104123"/>
            <a:ext cx="196972" cy="327955"/>
          </a:xfrm>
          <a:prstGeom prst="straightConnector1">
            <a:avLst/>
          </a:prstGeom>
          <a:noFill/>
          <a:ln w="9525" cap="flat" cmpd="sng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0" name="十字形 39">
            <a:extLst>
              <a:ext uri="{FF2B5EF4-FFF2-40B4-BE49-F238E27FC236}">
                <a16:creationId xmlns:a16="http://schemas.microsoft.com/office/drawing/2014/main" id="{48B5F313-3072-8648-8001-D6D2461C4EB5}"/>
              </a:ext>
            </a:extLst>
          </p:cNvPr>
          <p:cNvSpPr/>
          <p:nvPr/>
        </p:nvSpPr>
        <p:spPr>
          <a:xfrm rot="21276131">
            <a:off x="6264196" y="4260320"/>
            <a:ext cx="220642" cy="216405"/>
          </a:xfrm>
          <a:prstGeom prst="plus">
            <a:avLst>
              <a:gd name="adj" fmla="val 47803"/>
            </a:avLst>
          </a:prstGeom>
          <a:solidFill>
            <a:srgbClr val="FF0000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kumimoji="1" lang="zh-CN" altLang="en-US">
              <a:solidFill>
                <a:prstClr val="white"/>
              </a:solidFill>
              <a:latin typeface="Century Schoolbook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890102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7" name="标题 1"/>
          <p:cNvSpPr>
            <a:spLocks noGrp="1"/>
          </p:cNvSpPr>
          <p:nvPr>
            <p:ph type="title"/>
          </p:nvPr>
        </p:nvSpPr>
        <p:spPr bwMode="auto"/>
        <p:txBody>
          <a:bodyPr>
            <a:normAutofit fontScale="90000"/>
          </a:bodyPr>
          <a:lstStyle/>
          <a:p>
            <a:pPr>
              <a:defRPr/>
            </a:pPr>
            <a:r>
              <a:rPr lang="en-US" altLang="zh-CN" cap="none" dirty="0">
                <a:latin typeface="+mn-lt"/>
              </a:rPr>
              <a:t>2.</a:t>
            </a:r>
            <a:r>
              <a:rPr lang="zh-CN" altLang="en-US" cap="none" dirty="0">
                <a:latin typeface="+mn-lt"/>
              </a:rPr>
              <a:t> </a:t>
            </a:r>
            <a:r>
              <a:rPr lang="en-US" altLang="zh-CN" cap="none" dirty="0">
                <a:latin typeface="+mn-lt"/>
              </a:rPr>
              <a:t>RRT(Rapid-Exploring Random Tree)</a:t>
            </a:r>
            <a:endParaRPr lang="zh-CN" altLang="en-US" cap="none" dirty="0">
              <a:latin typeface="+mn-lt"/>
            </a:endParaRPr>
          </a:p>
        </p:txBody>
      </p:sp>
      <p:pic>
        <p:nvPicPr>
          <p:cNvPr id="16" name="图片 15" descr="图片包含 文字&#10;&#10;描述已自动生成">
            <a:extLst>
              <a:ext uri="{FF2B5EF4-FFF2-40B4-BE49-F238E27FC236}">
                <a16:creationId xmlns:a16="http://schemas.microsoft.com/office/drawing/2014/main" id="{E015EE15-2C44-DA49-B1B0-2BDA48247A9E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9552" y="1920480"/>
            <a:ext cx="4162212" cy="3923647"/>
          </a:xfrm>
          <a:prstGeom prst="rect">
            <a:avLst/>
          </a:prstGeom>
        </p:spPr>
      </p:pic>
      <p:sp>
        <p:nvSpPr>
          <p:cNvPr id="30" name="Google Shape;326;p29">
            <a:extLst>
              <a:ext uri="{FF2B5EF4-FFF2-40B4-BE49-F238E27FC236}">
                <a16:creationId xmlns:a16="http://schemas.microsoft.com/office/drawing/2014/main" id="{B25A6DD3-DE38-5F4B-90C4-F91D3AD911B8}"/>
              </a:ext>
            </a:extLst>
          </p:cNvPr>
          <p:cNvSpPr/>
          <p:nvPr/>
        </p:nvSpPr>
        <p:spPr>
          <a:xfrm>
            <a:off x="5347974" y="4822527"/>
            <a:ext cx="118500" cy="1035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  <a:defRPr/>
            </a:pPr>
            <a:endParaRPr kumimoji="1">
              <a:solidFill>
                <a:prstClr val="black"/>
              </a:solidFill>
              <a:latin typeface="Century Schoolbook" charset="0"/>
            </a:endParaRPr>
          </a:p>
        </p:txBody>
      </p:sp>
      <p:sp>
        <p:nvSpPr>
          <p:cNvPr id="36" name="Google Shape;327;p29">
            <a:extLst>
              <a:ext uri="{FF2B5EF4-FFF2-40B4-BE49-F238E27FC236}">
                <a16:creationId xmlns:a16="http://schemas.microsoft.com/office/drawing/2014/main" id="{C6C87C4D-D4CC-1442-85AE-7CD534B609CE}"/>
              </a:ext>
            </a:extLst>
          </p:cNvPr>
          <p:cNvSpPr/>
          <p:nvPr/>
        </p:nvSpPr>
        <p:spPr>
          <a:xfrm>
            <a:off x="7657174" y="3128977"/>
            <a:ext cx="118500" cy="103500"/>
          </a:xfrm>
          <a:prstGeom prst="ellipse">
            <a:avLst/>
          </a:prstGeom>
          <a:solidFill>
            <a:srgbClr val="00FF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  <a:defRPr/>
            </a:pPr>
            <a:endParaRPr kumimoji="1">
              <a:solidFill>
                <a:prstClr val="black"/>
              </a:solidFill>
              <a:latin typeface="Century Schoolbook" charset="0"/>
            </a:endParaRPr>
          </a:p>
        </p:txBody>
      </p:sp>
      <p:sp>
        <p:nvSpPr>
          <p:cNvPr id="41" name="Google Shape;328;p29">
            <a:extLst>
              <a:ext uri="{FF2B5EF4-FFF2-40B4-BE49-F238E27FC236}">
                <a16:creationId xmlns:a16="http://schemas.microsoft.com/office/drawing/2014/main" id="{D0084EC0-07CD-4045-81A4-4F93C1ABD3FA}"/>
              </a:ext>
            </a:extLst>
          </p:cNvPr>
          <p:cNvSpPr/>
          <p:nvPr/>
        </p:nvSpPr>
        <p:spPr>
          <a:xfrm>
            <a:off x="5314299" y="3238077"/>
            <a:ext cx="708600" cy="461700"/>
          </a:xfrm>
          <a:prstGeom prst="parallelogram">
            <a:avLst>
              <a:gd name="adj" fmla="val 25000"/>
            </a:avLst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  <a:defRPr/>
            </a:pPr>
            <a:endParaRPr kumimoji="1">
              <a:solidFill>
                <a:prstClr val="black"/>
              </a:solidFill>
              <a:latin typeface="Century Schoolbook" charset="0"/>
            </a:endParaRPr>
          </a:p>
        </p:txBody>
      </p:sp>
      <p:sp>
        <p:nvSpPr>
          <p:cNvPr id="42" name="Google Shape;329;p29">
            <a:extLst>
              <a:ext uri="{FF2B5EF4-FFF2-40B4-BE49-F238E27FC236}">
                <a16:creationId xmlns:a16="http://schemas.microsoft.com/office/drawing/2014/main" id="{92B3161E-BE2B-AB49-9D52-2B323D2061F3}"/>
              </a:ext>
            </a:extLst>
          </p:cNvPr>
          <p:cNvSpPr/>
          <p:nvPr/>
        </p:nvSpPr>
        <p:spPr>
          <a:xfrm>
            <a:off x="7067074" y="4416577"/>
            <a:ext cx="708600" cy="461700"/>
          </a:xfrm>
          <a:prstGeom prst="parallelogram">
            <a:avLst>
              <a:gd name="adj" fmla="val 25000"/>
            </a:avLst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  <a:defRPr/>
            </a:pPr>
            <a:endParaRPr kumimoji="1">
              <a:solidFill>
                <a:prstClr val="black"/>
              </a:solidFill>
              <a:latin typeface="Century Schoolbook" charset="0"/>
            </a:endParaRPr>
          </a:p>
        </p:txBody>
      </p:sp>
      <p:sp>
        <p:nvSpPr>
          <p:cNvPr id="46" name="Google Shape;330;p29">
            <a:extLst>
              <a:ext uri="{FF2B5EF4-FFF2-40B4-BE49-F238E27FC236}">
                <a16:creationId xmlns:a16="http://schemas.microsoft.com/office/drawing/2014/main" id="{ACB657AA-3747-3D44-B746-03EF6F385D5A}"/>
              </a:ext>
            </a:extLst>
          </p:cNvPr>
          <p:cNvSpPr/>
          <p:nvPr/>
        </p:nvSpPr>
        <p:spPr>
          <a:xfrm>
            <a:off x="6588224" y="2838577"/>
            <a:ext cx="581400" cy="399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  <a:defRPr/>
            </a:pPr>
            <a:endParaRPr kumimoji="1">
              <a:solidFill>
                <a:prstClr val="black"/>
              </a:solidFill>
              <a:latin typeface="Century Schoolbook" charset="0"/>
            </a:endParaRPr>
          </a:p>
        </p:txBody>
      </p:sp>
      <p:sp>
        <p:nvSpPr>
          <p:cNvPr id="47" name="Google Shape;331;p29">
            <a:extLst>
              <a:ext uri="{FF2B5EF4-FFF2-40B4-BE49-F238E27FC236}">
                <a16:creationId xmlns:a16="http://schemas.microsoft.com/office/drawing/2014/main" id="{F961C962-E382-5F4E-9CF2-D0204CBA6042}"/>
              </a:ext>
            </a:extLst>
          </p:cNvPr>
          <p:cNvSpPr/>
          <p:nvPr/>
        </p:nvSpPr>
        <p:spPr>
          <a:xfrm>
            <a:off x="6269749" y="3962702"/>
            <a:ext cx="423000" cy="3423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  <a:defRPr/>
            </a:pPr>
            <a:endParaRPr kumimoji="1">
              <a:solidFill>
                <a:prstClr val="black"/>
              </a:solidFill>
              <a:latin typeface="Century Schoolbook" charset="0"/>
            </a:endParaRPr>
          </a:p>
        </p:txBody>
      </p:sp>
      <p:cxnSp>
        <p:nvCxnSpPr>
          <p:cNvPr id="48" name="Google Shape;332;p29">
            <a:extLst>
              <a:ext uri="{FF2B5EF4-FFF2-40B4-BE49-F238E27FC236}">
                <a16:creationId xmlns:a16="http://schemas.microsoft.com/office/drawing/2014/main" id="{B649328F-F492-104C-A852-7E69BA3E7FCB}"/>
              </a:ext>
            </a:extLst>
          </p:cNvPr>
          <p:cNvCxnSpPr>
            <a:stCxn id="30" idx="7"/>
          </p:cNvCxnSpPr>
          <p:nvPr/>
        </p:nvCxnSpPr>
        <p:spPr>
          <a:xfrm rot="10800000" flipH="1">
            <a:off x="5449120" y="4432084"/>
            <a:ext cx="271200" cy="405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9" name="Google Shape;333;p29">
            <a:extLst>
              <a:ext uri="{FF2B5EF4-FFF2-40B4-BE49-F238E27FC236}">
                <a16:creationId xmlns:a16="http://schemas.microsoft.com/office/drawing/2014/main" id="{0E2995CC-92AE-1D4D-AF0F-2F65D284D30F}"/>
              </a:ext>
            </a:extLst>
          </p:cNvPr>
          <p:cNvSpPr/>
          <p:nvPr/>
        </p:nvSpPr>
        <p:spPr>
          <a:xfrm>
            <a:off x="5720324" y="4384377"/>
            <a:ext cx="47700" cy="477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  <a:defRPr/>
            </a:pPr>
            <a:endParaRPr kumimoji="1">
              <a:solidFill>
                <a:prstClr val="black"/>
              </a:solidFill>
              <a:latin typeface="Century Schoolbook" charset="0"/>
            </a:endParaRPr>
          </a:p>
        </p:txBody>
      </p:sp>
      <p:cxnSp>
        <p:nvCxnSpPr>
          <p:cNvPr id="51" name="Google Shape;334;p29">
            <a:extLst>
              <a:ext uri="{FF2B5EF4-FFF2-40B4-BE49-F238E27FC236}">
                <a16:creationId xmlns:a16="http://schemas.microsoft.com/office/drawing/2014/main" id="{317B0CD9-2A2F-CF45-ABFE-6407C1E02988}"/>
              </a:ext>
            </a:extLst>
          </p:cNvPr>
          <p:cNvCxnSpPr/>
          <p:nvPr/>
        </p:nvCxnSpPr>
        <p:spPr>
          <a:xfrm>
            <a:off x="5777524" y="4415002"/>
            <a:ext cx="395400" cy="104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2" name="Google Shape;335;p29">
            <a:extLst>
              <a:ext uri="{FF2B5EF4-FFF2-40B4-BE49-F238E27FC236}">
                <a16:creationId xmlns:a16="http://schemas.microsoft.com/office/drawing/2014/main" id="{472418E5-0D4B-5E4A-94BC-DC7FDE2B026D}"/>
              </a:ext>
            </a:extLst>
          </p:cNvPr>
          <p:cNvSpPr/>
          <p:nvPr/>
        </p:nvSpPr>
        <p:spPr>
          <a:xfrm>
            <a:off x="6172924" y="4519702"/>
            <a:ext cx="47700" cy="477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  <a:defRPr/>
            </a:pPr>
            <a:endParaRPr kumimoji="1">
              <a:solidFill>
                <a:prstClr val="black"/>
              </a:solidFill>
              <a:latin typeface="Century Schoolbook" charset="0"/>
            </a:endParaRPr>
          </a:p>
        </p:txBody>
      </p:sp>
      <p:sp>
        <p:nvSpPr>
          <p:cNvPr id="54" name="Google Shape;336;p29">
            <a:extLst>
              <a:ext uri="{FF2B5EF4-FFF2-40B4-BE49-F238E27FC236}">
                <a16:creationId xmlns:a16="http://schemas.microsoft.com/office/drawing/2014/main" id="{CB253A0E-A04F-E34C-BAE3-19C2AC92F545}"/>
              </a:ext>
            </a:extLst>
          </p:cNvPr>
          <p:cNvSpPr/>
          <p:nvPr/>
        </p:nvSpPr>
        <p:spPr>
          <a:xfrm rot="10800000" flipH="1">
            <a:off x="5644899" y="3907203"/>
            <a:ext cx="47400" cy="555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  <a:defRPr/>
            </a:pPr>
            <a:endParaRPr kumimoji="1">
              <a:solidFill>
                <a:prstClr val="black"/>
              </a:solidFill>
              <a:latin typeface="Century Schoolbook" charset="0"/>
            </a:endParaRPr>
          </a:p>
        </p:txBody>
      </p:sp>
      <p:cxnSp>
        <p:nvCxnSpPr>
          <p:cNvPr id="55" name="Google Shape;337;p29">
            <a:extLst>
              <a:ext uri="{FF2B5EF4-FFF2-40B4-BE49-F238E27FC236}">
                <a16:creationId xmlns:a16="http://schemas.microsoft.com/office/drawing/2014/main" id="{92574924-C5DF-6A4C-B2E3-B44E4F38DD49}"/>
              </a:ext>
            </a:extLst>
          </p:cNvPr>
          <p:cNvCxnSpPr>
            <a:stCxn id="49" idx="5"/>
            <a:endCxn id="54" idx="7"/>
          </p:cNvCxnSpPr>
          <p:nvPr/>
        </p:nvCxnSpPr>
        <p:spPr>
          <a:xfrm rot="10800000">
            <a:off x="5685438" y="3954691"/>
            <a:ext cx="75600" cy="470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6" name="Google Shape;338;p29">
            <a:extLst>
              <a:ext uri="{FF2B5EF4-FFF2-40B4-BE49-F238E27FC236}">
                <a16:creationId xmlns:a16="http://schemas.microsoft.com/office/drawing/2014/main" id="{0242C178-A9FD-A940-8598-5DDE6C8AAEC5}"/>
              </a:ext>
            </a:extLst>
          </p:cNvPr>
          <p:cNvSpPr/>
          <p:nvPr/>
        </p:nvSpPr>
        <p:spPr>
          <a:xfrm>
            <a:off x="6656324" y="4650677"/>
            <a:ext cx="47700" cy="477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  <a:defRPr/>
            </a:pPr>
            <a:endParaRPr kumimoji="1">
              <a:solidFill>
                <a:prstClr val="black"/>
              </a:solidFill>
              <a:latin typeface="Century Schoolbook" charset="0"/>
            </a:endParaRPr>
          </a:p>
        </p:txBody>
      </p:sp>
      <p:sp>
        <p:nvSpPr>
          <p:cNvPr id="57" name="Google Shape;339;p29">
            <a:extLst>
              <a:ext uri="{FF2B5EF4-FFF2-40B4-BE49-F238E27FC236}">
                <a16:creationId xmlns:a16="http://schemas.microsoft.com/office/drawing/2014/main" id="{B193DFD6-FE3E-5D40-9998-F0531B24C37C}"/>
              </a:ext>
            </a:extLst>
          </p:cNvPr>
          <p:cNvSpPr/>
          <p:nvPr/>
        </p:nvSpPr>
        <p:spPr>
          <a:xfrm>
            <a:off x="6865874" y="4257302"/>
            <a:ext cx="47700" cy="477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  <a:defRPr/>
            </a:pPr>
            <a:endParaRPr kumimoji="1">
              <a:solidFill>
                <a:prstClr val="black"/>
              </a:solidFill>
              <a:latin typeface="Century Schoolbook" charset="0"/>
            </a:endParaRPr>
          </a:p>
        </p:txBody>
      </p:sp>
      <p:sp>
        <p:nvSpPr>
          <p:cNvPr id="58" name="Google Shape;340;p29">
            <a:extLst>
              <a:ext uri="{FF2B5EF4-FFF2-40B4-BE49-F238E27FC236}">
                <a16:creationId xmlns:a16="http://schemas.microsoft.com/office/drawing/2014/main" id="{DE1D64AB-A0A7-CF47-B513-5713EBE936CE}"/>
              </a:ext>
            </a:extLst>
          </p:cNvPr>
          <p:cNvSpPr/>
          <p:nvPr/>
        </p:nvSpPr>
        <p:spPr>
          <a:xfrm>
            <a:off x="6106249" y="3823402"/>
            <a:ext cx="47700" cy="477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  <a:defRPr/>
            </a:pPr>
            <a:endParaRPr kumimoji="1">
              <a:solidFill>
                <a:prstClr val="black"/>
              </a:solidFill>
              <a:latin typeface="Century Schoolbook" charset="0"/>
            </a:endParaRPr>
          </a:p>
        </p:txBody>
      </p:sp>
      <p:sp>
        <p:nvSpPr>
          <p:cNvPr id="59" name="Google Shape;341;p29">
            <a:extLst>
              <a:ext uri="{FF2B5EF4-FFF2-40B4-BE49-F238E27FC236}">
                <a16:creationId xmlns:a16="http://schemas.microsoft.com/office/drawing/2014/main" id="{AEEBBEE6-AAC2-0F43-BBF5-D1DB5B35677D}"/>
              </a:ext>
            </a:extLst>
          </p:cNvPr>
          <p:cNvSpPr/>
          <p:nvPr/>
        </p:nvSpPr>
        <p:spPr>
          <a:xfrm>
            <a:off x="6203899" y="3373352"/>
            <a:ext cx="47700" cy="477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  <a:defRPr/>
            </a:pPr>
            <a:endParaRPr kumimoji="1">
              <a:solidFill>
                <a:prstClr val="black"/>
              </a:solidFill>
              <a:latin typeface="Century Schoolbook" charset="0"/>
            </a:endParaRPr>
          </a:p>
        </p:txBody>
      </p:sp>
      <p:sp>
        <p:nvSpPr>
          <p:cNvPr id="60" name="Google Shape;342;p29">
            <a:extLst>
              <a:ext uri="{FF2B5EF4-FFF2-40B4-BE49-F238E27FC236}">
                <a16:creationId xmlns:a16="http://schemas.microsoft.com/office/drawing/2014/main" id="{AC97034B-DB89-634A-BF45-E12BB778568B}"/>
              </a:ext>
            </a:extLst>
          </p:cNvPr>
          <p:cNvSpPr/>
          <p:nvPr/>
        </p:nvSpPr>
        <p:spPr>
          <a:xfrm>
            <a:off x="6520624" y="3673402"/>
            <a:ext cx="47700" cy="477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  <a:defRPr/>
            </a:pPr>
            <a:endParaRPr kumimoji="1">
              <a:solidFill>
                <a:prstClr val="black"/>
              </a:solidFill>
              <a:latin typeface="Century Schoolbook" charset="0"/>
            </a:endParaRPr>
          </a:p>
        </p:txBody>
      </p:sp>
      <p:sp>
        <p:nvSpPr>
          <p:cNvPr id="61" name="Google Shape;343;p29">
            <a:extLst>
              <a:ext uri="{FF2B5EF4-FFF2-40B4-BE49-F238E27FC236}">
                <a16:creationId xmlns:a16="http://schemas.microsoft.com/office/drawing/2014/main" id="{BBA528F3-0463-764D-BE20-B57BBF8AD9F0}"/>
              </a:ext>
            </a:extLst>
          </p:cNvPr>
          <p:cNvSpPr/>
          <p:nvPr/>
        </p:nvSpPr>
        <p:spPr>
          <a:xfrm>
            <a:off x="6839724" y="3361477"/>
            <a:ext cx="47700" cy="477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  <a:defRPr/>
            </a:pPr>
            <a:endParaRPr kumimoji="1">
              <a:solidFill>
                <a:prstClr val="black"/>
              </a:solidFill>
              <a:latin typeface="Century Schoolbook" charset="0"/>
            </a:endParaRPr>
          </a:p>
        </p:txBody>
      </p:sp>
      <p:sp>
        <p:nvSpPr>
          <p:cNvPr id="62" name="Google Shape;344;p29">
            <a:extLst>
              <a:ext uri="{FF2B5EF4-FFF2-40B4-BE49-F238E27FC236}">
                <a16:creationId xmlns:a16="http://schemas.microsoft.com/office/drawing/2014/main" id="{6558C56A-89FA-5446-BC78-AFA560D11C44}"/>
              </a:ext>
            </a:extLst>
          </p:cNvPr>
          <p:cNvSpPr/>
          <p:nvPr/>
        </p:nvSpPr>
        <p:spPr>
          <a:xfrm>
            <a:off x="7227874" y="4097302"/>
            <a:ext cx="47700" cy="477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  <a:defRPr/>
            </a:pPr>
            <a:endParaRPr kumimoji="1">
              <a:solidFill>
                <a:prstClr val="black"/>
              </a:solidFill>
              <a:latin typeface="Century Schoolbook" charset="0"/>
            </a:endParaRPr>
          </a:p>
        </p:txBody>
      </p:sp>
      <p:sp>
        <p:nvSpPr>
          <p:cNvPr id="63" name="Google Shape;345;p29">
            <a:extLst>
              <a:ext uri="{FF2B5EF4-FFF2-40B4-BE49-F238E27FC236}">
                <a16:creationId xmlns:a16="http://schemas.microsoft.com/office/drawing/2014/main" id="{18BBE407-BA0C-924E-93D7-CF50FDFB6536}"/>
              </a:ext>
            </a:extLst>
          </p:cNvPr>
          <p:cNvSpPr/>
          <p:nvPr/>
        </p:nvSpPr>
        <p:spPr>
          <a:xfrm>
            <a:off x="7104049" y="3721102"/>
            <a:ext cx="47700" cy="477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  <a:defRPr/>
            </a:pPr>
            <a:endParaRPr kumimoji="1">
              <a:solidFill>
                <a:prstClr val="black"/>
              </a:solidFill>
              <a:latin typeface="Century Schoolbook" charset="0"/>
            </a:endParaRPr>
          </a:p>
        </p:txBody>
      </p:sp>
      <p:sp>
        <p:nvSpPr>
          <p:cNvPr id="64" name="Google Shape;346;p29">
            <a:extLst>
              <a:ext uri="{FF2B5EF4-FFF2-40B4-BE49-F238E27FC236}">
                <a16:creationId xmlns:a16="http://schemas.microsoft.com/office/drawing/2014/main" id="{EFF59EA3-1A3C-0D4F-8B40-8543015A0E57}"/>
              </a:ext>
            </a:extLst>
          </p:cNvPr>
          <p:cNvSpPr/>
          <p:nvPr/>
        </p:nvSpPr>
        <p:spPr>
          <a:xfrm>
            <a:off x="7623149" y="3823402"/>
            <a:ext cx="47700" cy="477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  <a:defRPr/>
            </a:pPr>
            <a:endParaRPr kumimoji="1">
              <a:solidFill>
                <a:prstClr val="black"/>
              </a:solidFill>
              <a:latin typeface="Century Schoolbook" charset="0"/>
            </a:endParaRPr>
          </a:p>
        </p:txBody>
      </p:sp>
      <p:sp>
        <p:nvSpPr>
          <p:cNvPr id="65" name="Google Shape;347;p29">
            <a:extLst>
              <a:ext uri="{FF2B5EF4-FFF2-40B4-BE49-F238E27FC236}">
                <a16:creationId xmlns:a16="http://schemas.microsoft.com/office/drawing/2014/main" id="{AE6C326D-8746-AC45-A9B0-103C7C745E14}"/>
              </a:ext>
            </a:extLst>
          </p:cNvPr>
          <p:cNvSpPr/>
          <p:nvPr/>
        </p:nvSpPr>
        <p:spPr>
          <a:xfrm>
            <a:off x="7558849" y="3466302"/>
            <a:ext cx="47700" cy="477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spcAft>
                <a:spcPts val="0"/>
              </a:spcAft>
              <a:defRPr/>
            </a:pPr>
            <a:endParaRPr kumimoji="1">
              <a:solidFill>
                <a:prstClr val="black"/>
              </a:solidFill>
              <a:latin typeface="Century Schoolbook" charset="0"/>
            </a:endParaRPr>
          </a:p>
        </p:txBody>
      </p:sp>
      <p:cxnSp>
        <p:nvCxnSpPr>
          <p:cNvPr id="66" name="Google Shape;348;p29">
            <a:extLst>
              <a:ext uri="{FF2B5EF4-FFF2-40B4-BE49-F238E27FC236}">
                <a16:creationId xmlns:a16="http://schemas.microsoft.com/office/drawing/2014/main" id="{0854092D-B8C3-4D4D-819A-81B8A4FE9F5D}"/>
              </a:ext>
            </a:extLst>
          </p:cNvPr>
          <p:cNvCxnSpPr>
            <a:stCxn id="54" idx="6"/>
            <a:endCxn id="58" idx="2"/>
          </p:cNvCxnSpPr>
          <p:nvPr/>
        </p:nvCxnSpPr>
        <p:spPr>
          <a:xfrm rot="10800000" flipH="1">
            <a:off x="5692299" y="3847353"/>
            <a:ext cx="414000" cy="876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7" name="Google Shape;349;p29">
            <a:extLst>
              <a:ext uri="{FF2B5EF4-FFF2-40B4-BE49-F238E27FC236}">
                <a16:creationId xmlns:a16="http://schemas.microsoft.com/office/drawing/2014/main" id="{FBD424BE-B9E4-7945-BA76-2E1D0793992D}"/>
              </a:ext>
            </a:extLst>
          </p:cNvPr>
          <p:cNvCxnSpPr>
            <a:endCxn id="59" idx="3"/>
          </p:cNvCxnSpPr>
          <p:nvPr/>
        </p:nvCxnSpPr>
        <p:spPr>
          <a:xfrm rot="10800000" flipH="1">
            <a:off x="6130185" y="3414066"/>
            <a:ext cx="80700" cy="409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8" name="Google Shape;350;p29">
            <a:extLst>
              <a:ext uri="{FF2B5EF4-FFF2-40B4-BE49-F238E27FC236}">
                <a16:creationId xmlns:a16="http://schemas.microsoft.com/office/drawing/2014/main" id="{11FA6D15-1E58-194D-BD42-65434DD4080C}"/>
              </a:ext>
            </a:extLst>
          </p:cNvPr>
          <p:cNvCxnSpPr>
            <a:stCxn id="58" idx="6"/>
            <a:endCxn id="60" idx="3"/>
          </p:cNvCxnSpPr>
          <p:nvPr/>
        </p:nvCxnSpPr>
        <p:spPr>
          <a:xfrm rot="10800000" flipH="1">
            <a:off x="6153949" y="3714052"/>
            <a:ext cx="373800" cy="1332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" name="Google Shape;351;p29">
            <a:extLst>
              <a:ext uri="{FF2B5EF4-FFF2-40B4-BE49-F238E27FC236}">
                <a16:creationId xmlns:a16="http://schemas.microsoft.com/office/drawing/2014/main" id="{4A959ECD-D546-414F-9547-9C4CA363CCE7}"/>
              </a:ext>
            </a:extLst>
          </p:cNvPr>
          <p:cNvCxnSpPr>
            <a:stCxn id="60" idx="7"/>
            <a:endCxn id="61" idx="3"/>
          </p:cNvCxnSpPr>
          <p:nvPr/>
        </p:nvCxnSpPr>
        <p:spPr>
          <a:xfrm rot="10800000" flipH="1">
            <a:off x="6561338" y="3402288"/>
            <a:ext cx="285300" cy="278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0" name="Google Shape;352;p29">
            <a:extLst>
              <a:ext uri="{FF2B5EF4-FFF2-40B4-BE49-F238E27FC236}">
                <a16:creationId xmlns:a16="http://schemas.microsoft.com/office/drawing/2014/main" id="{EB2C2090-58C7-5B48-938E-5EE7AF95B907}"/>
              </a:ext>
            </a:extLst>
          </p:cNvPr>
          <p:cNvCxnSpPr>
            <a:stCxn id="60" idx="6"/>
            <a:endCxn id="63" idx="2"/>
          </p:cNvCxnSpPr>
          <p:nvPr/>
        </p:nvCxnSpPr>
        <p:spPr>
          <a:xfrm>
            <a:off x="6568324" y="3697252"/>
            <a:ext cx="535800" cy="477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" name="Google Shape;353;p29">
            <a:extLst>
              <a:ext uri="{FF2B5EF4-FFF2-40B4-BE49-F238E27FC236}">
                <a16:creationId xmlns:a16="http://schemas.microsoft.com/office/drawing/2014/main" id="{E130BDF4-1E90-2D42-8215-0BABDA632309}"/>
              </a:ext>
            </a:extLst>
          </p:cNvPr>
          <p:cNvCxnSpPr>
            <a:endCxn id="56" idx="2"/>
          </p:cNvCxnSpPr>
          <p:nvPr/>
        </p:nvCxnSpPr>
        <p:spPr>
          <a:xfrm>
            <a:off x="6220724" y="4543427"/>
            <a:ext cx="435600" cy="131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2" name="Google Shape;354;p29">
            <a:extLst>
              <a:ext uri="{FF2B5EF4-FFF2-40B4-BE49-F238E27FC236}">
                <a16:creationId xmlns:a16="http://schemas.microsoft.com/office/drawing/2014/main" id="{F4EF6EB1-8D39-6F45-93DC-36ECAA4880DC}"/>
              </a:ext>
            </a:extLst>
          </p:cNvPr>
          <p:cNvCxnSpPr>
            <a:endCxn id="57" idx="4"/>
          </p:cNvCxnSpPr>
          <p:nvPr/>
        </p:nvCxnSpPr>
        <p:spPr>
          <a:xfrm rot="10800000" flipH="1">
            <a:off x="6697124" y="4305002"/>
            <a:ext cx="192600" cy="3528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3" name="Google Shape;355;p29">
            <a:extLst>
              <a:ext uri="{FF2B5EF4-FFF2-40B4-BE49-F238E27FC236}">
                <a16:creationId xmlns:a16="http://schemas.microsoft.com/office/drawing/2014/main" id="{B688D88B-7D9C-124F-8647-132EE7B03FC8}"/>
              </a:ext>
            </a:extLst>
          </p:cNvPr>
          <p:cNvCxnSpPr>
            <a:endCxn id="62" idx="2"/>
          </p:cNvCxnSpPr>
          <p:nvPr/>
        </p:nvCxnSpPr>
        <p:spPr>
          <a:xfrm rot="10800000" flipH="1">
            <a:off x="6906574" y="4121152"/>
            <a:ext cx="321300" cy="1431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4" name="Google Shape;356;p29">
            <a:extLst>
              <a:ext uri="{FF2B5EF4-FFF2-40B4-BE49-F238E27FC236}">
                <a16:creationId xmlns:a16="http://schemas.microsoft.com/office/drawing/2014/main" id="{8BB0028F-0EE1-2347-B01C-DCAAD50D576C}"/>
              </a:ext>
            </a:extLst>
          </p:cNvPr>
          <p:cNvCxnSpPr>
            <a:endCxn id="64" idx="3"/>
          </p:cNvCxnSpPr>
          <p:nvPr/>
        </p:nvCxnSpPr>
        <p:spPr>
          <a:xfrm rot="10800000" flipH="1">
            <a:off x="7268635" y="3864116"/>
            <a:ext cx="361500" cy="240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5" name="Google Shape;357;p29">
            <a:extLst>
              <a:ext uri="{FF2B5EF4-FFF2-40B4-BE49-F238E27FC236}">
                <a16:creationId xmlns:a16="http://schemas.microsoft.com/office/drawing/2014/main" id="{D048E669-2461-B34D-8442-1586651B0663}"/>
              </a:ext>
            </a:extLst>
          </p:cNvPr>
          <p:cNvCxnSpPr>
            <a:endCxn id="65" idx="4"/>
          </p:cNvCxnSpPr>
          <p:nvPr/>
        </p:nvCxnSpPr>
        <p:spPr>
          <a:xfrm rot="10800000">
            <a:off x="7582699" y="3514002"/>
            <a:ext cx="64200" cy="3093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6" name="Google Shape;358;p29">
            <a:extLst>
              <a:ext uri="{FF2B5EF4-FFF2-40B4-BE49-F238E27FC236}">
                <a16:creationId xmlns:a16="http://schemas.microsoft.com/office/drawing/2014/main" id="{8409E0E3-ACA0-CE4E-BD57-661D4717E158}"/>
              </a:ext>
            </a:extLst>
          </p:cNvPr>
          <p:cNvCxnSpPr>
            <a:stCxn id="65" idx="7"/>
            <a:endCxn id="36" idx="3"/>
          </p:cNvCxnSpPr>
          <p:nvPr/>
        </p:nvCxnSpPr>
        <p:spPr>
          <a:xfrm rot="10800000" flipH="1">
            <a:off x="7599563" y="3217388"/>
            <a:ext cx="75000" cy="2559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7" name="直接连接符 81">
            <a:extLst>
              <a:ext uri="{FF2B5EF4-FFF2-40B4-BE49-F238E27FC236}">
                <a16:creationId xmlns:a16="http://schemas.microsoft.com/office/drawing/2014/main" id="{EAA7CF81-09FE-1842-9B61-BEFC84862AD5}"/>
              </a:ext>
            </a:extLst>
          </p:cNvPr>
          <p:cNvCxnSpPr>
            <a:endCxn id="49" idx="3"/>
          </p:cNvCxnSpPr>
          <p:nvPr/>
        </p:nvCxnSpPr>
        <p:spPr>
          <a:xfrm flipV="1">
            <a:off x="5449120" y="4425091"/>
            <a:ext cx="278190" cy="39743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78" name="直接连接符 82">
            <a:extLst>
              <a:ext uri="{FF2B5EF4-FFF2-40B4-BE49-F238E27FC236}">
                <a16:creationId xmlns:a16="http://schemas.microsoft.com/office/drawing/2014/main" id="{76DE8BC0-0E08-6841-A09E-9F7EFCD53E4F}"/>
              </a:ext>
            </a:extLst>
          </p:cNvPr>
          <p:cNvCxnSpPr>
            <a:cxnSpLocks/>
          </p:cNvCxnSpPr>
          <p:nvPr/>
        </p:nvCxnSpPr>
        <p:spPr>
          <a:xfrm>
            <a:off x="5773705" y="4415002"/>
            <a:ext cx="396831" cy="1047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79" name="直接连接符 83">
            <a:extLst>
              <a:ext uri="{FF2B5EF4-FFF2-40B4-BE49-F238E27FC236}">
                <a16:creationId xmlns:a16="http://schemas.microsoft.com/office/drawing/2014/main" id="{34D382C2-AC81-D24C-B9C8-E0C8476CB4F7}"/>
              </a:ext>
            </a:extLst>
          </p:cNvPr>
          <p:cNvCxnSpPr>
            <a:cxnSpLocks/>
            <a:endCxn id="56" idx="2"/>
          </p:cNvCxnSpPr>
          <p:nvPr/>
        </p:nvCxnSpPr>
        <p:spPr>
          <a:xfrm>
            <a:off x="6221046" y="4539927"/>
            <a:ext cx="435279" cy="13460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0" name="直接连接符 84">
            <a:extLst>
              <a:ext uri="{FF2B5EF4-FFF2-40B4-BE49-F238E27FC236}">
                <a16:creationId xmlns:a16="http://schemas.microsoft.com/office/drawing/2014/main" id="{F956FC24-86ED-C74D-9E77-E00AAAC7B534}"/>
              </a:ext>
            </a:extLst>
          </p:cNvPr>
          <p:cNvCxnSpPr>
            <a:cxnSpLocks/>
          </p:cNvCxnSpPr>
          <p:nvPr/>
        </p:nvCxnSpPr>
        <p:spPr>
          <a:xfrm flipV="1">
            <a:off x="6688622" y="4304338"/>
            <a:ext cx="198729" cy="355138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1" name="直接连接符 85">
            <a:extLst>
              <a:ext uri="{FF2B5EF4-FFF2-40B4-BE49-F238E27FC236}">
                <a16:creationId xmlns:a16="http://schemas.microsoft.com/office/drawing/2014/main" id="{1BB855DB-BB7A-F54B-ABCE-1A49EE7CFC86}"/>
              </a:ext>
            </a:extLst>
          </p:cNvPr>
          <p:cNvCxnSpPr>
            <a:cxnSpLocks/>
            <a:endCxn id="62" idx="2"/>
          </p:cNvCxnSpPr>
          <p:nvPr/>
        </p:nvCxnSpPr>
        <p:spPr>
          <a:xfrm flipV="1">
            <a:off x="6898078" y="4121152"/>
            <a:ext cx="329797" cy="14310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2" name="直接连接符 86">
            <a:extLst>
              <a:ext uri="{FF2B5EF4-FFF2-40B4-BE49-F238E27FC236}">
                <a16:creationId xmlns:a16="http://schemas.microsoft.com/office/drawing/2014/main" id="{24D91199-6F01-9E48-A0F9-1C2DC714D37F}"/>
              </a:ext>
            </a:extLst>
          </p:cNvPr>
          <p:cNvCxnSpPr>
            <a:cxnSpLocks/>
            <a:endCxn id="64" idx="3"/>
          </p:cNvCxnSpPr>
          <p:nvPr/>
        </p:nvCxnSpPr>
        <p:spPr>
          <a:xfrm flipV="1">
            <a:off x="7267077" y="3864116"/>
            <a:ext cx="363058" cy="24374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3" name="直接连接符 87">
            <a:extLst>
              <a:ext uri="{FF2B5EF4-FFF2-40B4-BE49-F238E27FC236}">
                <a16:creationId xmlns:a16="http://schemas.microsoft.com/office/drawing/2014/main" id="{EDA10212-B601-8E44-95B5-4C66356FF5FC}"/>
              </a:ext>
            </a:extLst>
          </p:cNvPr>
          <p:cNvCxnSpPr>
            <a:cxnSpLocks/>
          </p:cNvCxnSpPr>
          <p:nvPr/>
        </p:nvCxnSpPr>
        <p:spPr>
          <a:xfrm flipH="1" flipV="1">
            <a:off x="7582699" y="3520988"/>
            <a:ext cx="64470" cy="31493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84" name="直接连接符 88">
            <a:extLst>
              <a:ext uri="{FF2B5EF4-FFF2-40B4-BE49-F238E27FC236}">
                <a16:creationId xmlns:a16="http://schemas.microsoft.com/office/drawing/2014/main" id="{CAA930C3-724F-6D43-A034-B1CC7DEAC4F9}"/>
              </a:ext>
            </a:extLst>
          </p:cNvPr>
          <p:cNvCxnSpPr>
            <a:cxnSpLocks/>
            <a:endCxn id="36" idx="3"/>
          </p:cNvCxnSpPr>
          <p:nvPr/>
        </p:nvCxnSpPr>
        <p:spPr>
          <a:xfrm flipV="1">
            <a:off x="7594490" y="3217320"/>
            <a:ext cx="80039" cy="24549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85" name="矩形 84">
            <a:extLst>
              <a:ext uri="{FF2B5EF4-FFF2-40B4-BE49-F238E27FC236}">
                <a16:creationId xmlns:a16="http://schemas.microsoft.com/office/drawing/2014/main" id="{6BB680D6-1376-AA42-BFA2-8CDD6E8DD9D6}"/>
              </a:ext>
            </a:extLst>
          </p:cNvPr>
          <p:cNvSpPr/>
          <p:nvPr/>
        </p:nvSpPr>
        <p:spPr>
          <a:xfrm>
            <a:off x="4857014" y="2111808"/>
            <a:ext cx="3963458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>
              <a:lnSpc>
                <a:spcPct val="125000"/>
              </a:lnSpc>
              <a:spcBef>
                <a:spcPts val="450"/>
              </a:spcBef>
              <a:defRPr/>
            </a:pPr>
            <a:r>
              <a:rPr kumimoji="1" lang="zh-CN" altLang="en-US" sz="2000" b="1" dirty="0">
                <a:solidFill>
                  <a:srgbClr val="0070C0"/>
                </a:solidFill>
                <a:latin typeface="Century Schoolbook" charset="0"/>
                <a:ea typeface="黑体" charset="0"/>
                <a:cs typeface="黑体" charset="0"/>
              </a:rPr>
              <a:t>直到树节点生长到重点区域，或者重复</a:t>
            </a:r>
            <a:r>
              <a:rPr kumimoji="1" lang="en-US" altLang="zh-CN" sz="2000" b="1" dirty="0">
                <a:solidFill>
                  <a:srgbClr val="0070C0"/>
                </a:solidFill>
                <a:latin typeface="Century Schoolbook" charset="0"/>
                <a:ea typeface="黑体" charset="0"/>
                <a:cs typeface="黑体" charset="0"/>
              </a:rPr>
              <a:t>n</a:t>
            </a:r>
            <a:r>
              <a:rPr kumimoji="1" lang="zh-CN" altLang="en-US" sz="2000" b="1" dirty="0">
                <a:solidFill>
                  <a:srgbClr val="0070C0"/>
                </a:solidFill>
                <a:latin typeface="Century Schoolbook" charset="0"/>
                <a:ea typeface="黑体" charset="0"/>
                <a:cs typeface="黑体" charset="0"/>
              </a:rPr>
              <a:t>次</a:t>
            </a:r>
          </a:p>
        </p:txBody>
      </p:sp>
      <p:sp>
        <p:nvSpPr>
          <p:cNvPr id="86" name="矩形 85">
            <a:extLst>
              <a:ext uri="{FF2B5EF4-FFF2-40B4-BE49-F238E27FC236}">
                <a16:creationId xmlns:a16="http://schemas.microsoft.com/office/drawing/2014/main" id="{619FEB20-9F72-E742-915B-F30C14475BAE}"/>
              </a:ext>
            </a:extLst>
          </p:cNvPr>
          <p:cNvSpPr/>
          <p:nvPr/>
        </p:nvSpPr>
        <p:spPr>
          <a:xfrm>
            <a:off x="1115616" y="4994064"/>
            <a:ext cx="2016225" cy="667184"/>
          </a:xfrm>
          <a:prstGeom prst="rect">
            <a:avLst/>
          </a:prstGeom>
          <a:solidFill>
            <a:srgbClr val="FE8637">
              <a:alpha val="2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kumimoji="1" lang="zh-CN" altLang="en-US">
              <a:solidFill>
                <a:prstClr val="white"/>
              </a:solidFill>
              <a:latin typeface="Century Schoolbook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49415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5" grpId="0"/>
      <p:bldP spid="86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377" name="标题 1"/>
          <p:cNvSpPr>
            <a:spLocks noGrp="1"/>
          </p:cNvSpPr>
          <p:nvPr>
            <p:ph type="title"/>
          </p:nvPr>
        </p:nvSpPr>
        <p:spPr bwMode="auto"/>
        <p:txBody>
          <a:bodyPr>
            <a:normAutofit fontScale="90000"/>
          </a:bodyPr>
          <a:lstStyle/>
          <a:p>
            <a:pPr>
              <a:defRPr/>
            </a:pPr>
            <a:r>
              <a:rPr lang="en-US" altLang="zh-CN" cap="none" dirty="0">
                <a:latin typeface="+mn-lt"/>
              </a:rPr>
              <a:t>2.</a:t>
            </a:r>
            <a:r>
              <a:rPr lang="zh-CN" altLang="en-US" cap="none" dirty="0">
                <a:latin typeface="+mn-lt"/>
              </a:rPr>
              <a:t> </a:t>
            </a:r>
            <a:r>
              <a:rPr lang="en-US" altLang="zh-CN" cap="none" dirty="0">
                <a:latin typeface="+mn-lt"/>
              </a:rPr>
              <a:t>RRT(Rapid-Exploring Random Tree)</a:t>
            </a:r>
            <a:endParaRPr lang="zh-CN" altLang="en-US" cap="none" dirty="0">
              <a:latin typeface="+mn-lt"/>
            </a:endParaRPr>
          </a:p>
        </p:txBody>
      </p:sp>
      <p:pic>
        <p:nvPicPr>
          <p:cNvPr id="2" name="RRT" descr="RRT">
            <a:hlinkClick r:id="" action="ppaction://media"/>
            <a:extLst>
              <a:ext uri="{FF2B5EF4-FFF2-40B4-BE49-F238E27FC236}">
                <a16:creationId xmlns:a16="http://schemas.microsoft.com/office/drawing/2014/main" id="{082A397F-40C4-C848-9EE4-B2DA2E04AB1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11314" y="1988841"/>
            <a:ext cx="7611862" cy="3805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287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4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cap="none">
                <a:latin typeface="+mn-lt"/>
              </a:rPr>
              <a:t>RRT*</a:t>
            </a:r>
            <a:endParaRPr kumimoji="1" lang="zh-CN" altLang="en-US" dirty="0">
              <a:latin typeface="+mn-lt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quarter" idx="1"/>
          </p:nvPr>
        </p:nvSpPr>
        <p:spPr>
          <a:xfrm>
            <a:off x="508357" y="1774269"/>
            <a:ext cx="8291264" cy="3655314"/>
          </a:xfrm>
        </p:spPr>
        <p:txBody>
          <a:bodyPr/>
          <a:lstStyle/>
          <a:p>
            <a:pPr>
              <a:spcBef>
                <a:spcPts val="900"/>
              </a:spcBef>
            </a:pPr>
            <a:r>
              <a:rPr kumimoji="1" lang="zh-CN" altLang="en-US" dirty="0"/>
              <a:t>针对</a:t>
            </a:r>
            <a:r>
              <a:rPr kumimoji="1" lang="zh-CN" altLang="en-US"/>
              <a:t>问题：非最优</a:t>
            </a:r>
            <a:endParaRPr kumimoji="1" lang="en-US" altLang="zh-CN" dirty="0"/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B011C965-6388-2944-ACC2-0E401065B57D}"/>
              </a:ext>
            </a:extLst>
          </p:cNvPr>
          <p:cNvGrpSpPr/>
          <p:nvPr/>
        </p:nvGrpSpPr>
        <p:grpSpPr>
          <a:xfrm>
            <a:off x="683568" y="2636912"/>
            <a:ext cx="4579122" cy="3312926"/>
            <a:chOff x="6873615" y="2244819"/>
            <a:chExt cx="4579122" cy="3312926"/>
          </a:xfrm>
        </p:grpSpPr>
        <p:pic>
          <p:nvPicPr>
            <p:cNvPr id="7" name="图片 6" descr="图片包含 文字&#10;&#10;描述已自动生成">
              <a:extLst>
                <a:ext uri="{FF2B5EF4-FFF2-40B4-BE49-F238E27FC236}">
                  <a16:creationId xmlns:a16="http://schemas.microsoft.com/office/drawing/2014/main" id="{DD4E84C1-B504-1246-8872-E96610CA5C3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73615" y="2244819"/>
              <a:ext cx="4579122" cy="3312926"/>
            </a:xfrm>
            <a:prstGeom prst="rect">
              <a:avLst/>
            </a:prstGeom>
          </p:spPr>
        </p:pic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C70F9B34-DD53-674C-849E-5E088E223702}"/>
                </a:ext>
              </a:extLst>
            </p:cNvPr>
            <p:cNvSpPr/>
            <p:nvPr/>
          </p:nvSpPr>
          <p:spPr>
            <a:xfrm>
              <a:off x="8398827" y="2266335"/>
              <a:ext cx="26161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kumimoji="1" lang="zh-CN" altLang="en-US" sz="1200" b="1" dirty="0">
                  <a:solidFill>
                    <a:prstClr val="black"/>
                  </a:solidFill>
                  <a:latin typeface="Century Schoolbook" charset="0"/>
                </a:rPr>
                <a:t>*</a:t>
              </a:r>
            </a:p>
          </p:txBody>
        </p:sp>
      </p:grpSp>
      <p:sp>
        <p:nvSpPr>
          <p:cNvPr id="9" name="文本框 8">
            <a:extLst>
              <a:ext uri="{FF2B5EF4-FFF2-40B4-BE49-F238E27FC236}">
                <a16:creationId xmlns:a16="http://schemas.microsoft.com/office/drawing/2014/main" id="{F1411DD9-8426-3645-A2BA-079031FBC507}"/>
              </a:ext>
            </a:extLst>
          </p:cNvPr>
          <p:cNvSpPr txBox="1"/>
          <p:nvPr/>
        </p:nvSpPr>
        <p:spPr>
          <a:xfrm>
            <a:off x="1547664" y="4726481"/>
            <a:ext cx="3528392" cy="1066004"/>
          </a:xfrm>
          <a:prstGeom prst="rect">
            <a:avLst/>
          </a:prstGeom>
          <a:solidFill>
            <a:srgbClr val="FE8637">
              <a:alpha val="34902"/>
            </a:srgbClr>
          </a:solidFill>
          <a:ln>
            <a:noFill/>
          </a:ln>
        </p:spPr>
        <p:txBody>
          <a:bodyPr wrap="square" rtlCol="0">
            <a:noAutofit/>
          </a:bodyPr>
          <a:lstStyle/>
          <a:p>
            <a:pPr>
              <a:defRPr/>
            </a:pPr>
            <a:r>
              <a:rPr kumimoji="1" lang="en-US" altLang="zh-CN" sz="1400" dirty="0">
                <a:solidFill>
                  <a:prstClr val="black"/>
                </a:solidFill>
                <a:latin typeface="Century Schoolbook" charset="0"/>
              </a:rPr>
              <a:t> </a:t>
            </a:r>
            <a:endParaRPr kumimoji="1" lang="zh-CN" altLang="en-US" dirty="0">
              <a:solidFill>
                <a:prstClr val="black"/>
              </a:solidFill>
              <a:latin typeface="Century Schoolbook" charset="0"/>
            </a:endParaRP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424AD569-FC75-774F-81D0-D1FD22D901FF}"/>
              </a:ext>
            </a:extLst>
          </p:cNvPr>
          <p:cNvSpPr txBox="1"/>
          <p:nvPr/>
        </p:nvSpPr>
        <p:spPr>
          <a:xfrm>
            <a:off x="5637425" y="4095541"/>
            <a:ext cx="288032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kumimoji="1" lang="en-US" altLang="en-US" sz="2400" b="1" dirty="0" err="1">
                <a:solidFill>
                  <a:srgbClr val="0070C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为实现渐</a:t>
            </a:r>
            <a:r>
              <a:rPr kumimoji="1" lang="zh-CN" altLang="en-US" sz="2400" b="1" dirty="0">
                <a:solidFill>
                  <a:srgbClr val="0070C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近</a:t>
            </a:r>
            <a:r>
              <a:rPr kumimoji="1" lang="en-US" altLang="en-US" sz="2400" b="1" dirty="0" err="1">
                <a:solidFill>
                  <a:srgbClr val="0070C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最优，新节点加入时根据路径成本进行树结构优化</a:t>
            </a:r>
            <a:endParaRPr kumimoji="1" lang="zh-CN" altLang="en-US" sz="2400" b="1" dirty="0">
              <a:solidFill>
                <a:srgbClr val="0070C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30780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实验作业</a:t>
            </a:r>
            <a:endParaRPr lang="en-US"/>
          </a:p>
        </p:txBody>
      </p:sp>
      <p:sp>
        <p:nvSpPr>
          <p:cNvPr id="9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525963"/>
          </a:xfrm>
        </p:spPr>
        <p:txBody>
          <a:bodyPr/>
          <a:lstStyle/>
          <a:p>
            <a:pPr>
              <a:spcBef>
                <a:spcPts val="1080"/>
              </a:spcBef>
            </a:pPr>
            <a:r>
              <a:rPr lang="zh-CN" altLang="en-US" sz="2400" dirty="0">
                <a:latin typeface="Century Schoolbook" charset="0"/>
                <a:ea typeface="黑体" charset="0"/>
              </a:rPr>
              <a:t>安装</a:t>
            </a:r>
            <a:r>
              <a:rPr lang="en-US" altLang="zh-CN" sz="2400" dirty="0">
                <a:latin typeface="Century Schoolbook" charset="0"/>
                <a:ea typeface="黑体" charset="0"/>
              </a:rPr>
              <a:t>Ubuntu</a:t>
            </a:r>
            <a:r>
              <a:rPr lang="zh-CN" altLang="en-US" sz="2400" dirty="0">
                <a:latin typeface="Century Schoolbook" charset="0"/>
                <a:ea typeface="黑体" charset="0"/>
              </a:rPr>
              <a:t>，</a:t>
            </a:r>
            <a:r>
              <a:rPr lang="en-US" altLang="zh-CN" sz="2400" dirty="0">
                <a:latin typeface="Century Schoolbook" charset="0"/>
                <a:ea typeface="黑体" charset="0"/>
              </a:rPr>
              <a:t>ROS2</a:t>
            </a:r>
          </a:p>
          <a:p>
            <a:pPr>
              <a:spcBef>
                <a:spcPts val="1080"/>
              </a:spcBef>
            </a:pPr>
            <a:r>
              <a:rPr lang="zh-CN" altLang="en-US" sz="2400" dirty="0">
                <a:latin typeface="Century Schoolbook" charset="0"/>
                <a:ea typeface="黑体" charset="0"/>
              </a:rPr>
              <a:t>安装</a:t>
            </a:r>
            <a:r>
              <a:rPr lang="en-US" altLang="zh-CN" sz="2400" dirty="0">
                <a:latin typeface="Century Schoolbook" charset="0"/>
                <a:ea typeface="黑体" charset="0"/>
              </a:rPr>
              <a:t>Nav2</a:t>
            </a:r>
          </a:p>
          <a:p>
            <a:pPr>
              <a:spcBef>
                <a:spcPts val="1080"/>
              </a:spcBef>
            </a:pPr>
            <a:r>
              <a:rPr lang="zh-CN" altLang="en-US" sz="2400" dirty="0">
                <a:latin typeface="Century Schoolbook" charset="0"/>
                <a:ea typeface="黑体" charset="0"/>
              </a:rPr>
              <a:t>配置</a:t>
            </a:r>
            <a:r>
              <a:rPr lang="en-US" altLang="zh-CN" sz="2400" dirty="0">
                <a:latin typeface="Century Schoolbook" charset="0"/>
                <a:ea typeface="黑体" charset="0"/>
              </a:rPr>
              <a:t>/</a:t>
            </a:r>
            <a:r>
              <a:rPr lang="zh-CN" altLang="en-US" sz="2400" dirty="0">
                <a:latin typeface="Century Schoolbook" charset="0"/>
                <a:ea typeface="黑体" charset="0"/>
              </a:rPr>
              <a:t>运行</a:t>
            </a:r>
            <a:r>
              <a:rPr lang="en-US" altLang="zh-CN" sz="2400" dirty="0">
                <a:latin typeface="Century Schoolbook" charset="0"/>
                <a:ea typeface="黑体" charset="0"/>
              </a:rPr>
              <a:t>Nav2</a:t>
            </a:r>
          </a:p>
          <a:p>
            <a:pPr>
              <a:spcBef>
                <a:spcPts val="1080"/>
              </a:spcBef>
            </a:pPr>
            <a:r>
              <a:rPr lang="zh-CN" altLang="en-US" sz="2400" dirty="0">
                <a:latin typeface="Century Schoolbook" charset="0"/>
                <a:ea typeface="黑体" charset="0"/>
              </a:rPr>
              <a:t>完成</a:t>
            </a:r>
            <a:r>
              <a:rPr lang="en-US" altLang="zh-CN" sz="2400" dirty="0">
                <a:latin typeface="Century Schoolbook" charset="0"/>
                <a:ea typeface="黑体" charset="0"/>
              </a:rPr>
              <a:t>Gazebo</a:t>
            </a:r>
            <a:r>
              <a:rPr lang="zh-CN" altLang="en-US" sz="2400" dirty="0">
                <a:latin typeface="Century Schoolbook" charset="0"/>
                <a:ea typeface="黑体" charset="0"/>
              </a:rPr>
              <a:t> 导航仿真</a:t>
            </a:r>
            <a:endParaRPr lang="en-US" altLang="zh-CN" sz="2400" dirty="0">
              <a:latin typeface="Century Schoolbook" charset="0"/>
              <a:ea typeface="黑体" charset="0"/>
            </a:endParaRPr>
          </a:p>
          <a:p>
            <a:pPr>
              <a:spcBef>
                <a:spcPts val="1080"/>
              </a:spcBef>
            </a:pPr>
            <a:r>
              <a:rPr lang="zh-CN" altLang="en-US" sz="2400" dirty="0">
                <a:latin typeface="Century Schoolbook" charset="0"/>
                <a:ea typeface="黑体" charset="0"/>
              </a:rPr>
              <a:t>完成</a:t>
            </a:r>
            <a:r>
              <a:rPr lang="en-US" altLang="zh-CN" sz="2400" dirty="0">
                <a:latin typeface="Century Schoolbook" charset="0"/>
                <a:ea typeface="黑体" charset="0"/>
              </a:rPr>
              <a:t>RVIZ</a:t>
            </a:r>
            <a:r>
              <a:rPr lang="zh-CN" altLang="en-US" sz="2400" dirty="0">
                <a:latin typeface="Century Schoolbook" charset="0"/>
                <a:ea typeface="黑体" charset="0"/>
              </a:rPr>
              <a:t>上</a:t>
            </a:r>
            <a:r>
              <a:rPr lang="en-US" altLang="zh-CN" sz="2400" dirty="0">
                <a:latin typeface="Century Schoolbook" charset="0"/>
                <a:ea typeface="黑体" charset="0"/>
              </a:rPr>
              <a:t>TF</a:t>
            </a:r>
            <a:r>
              <a:rPr lang="zh-CN" altLang="en-US" sz="2400" dirty="0">
                <a:latin typeface="Century Schoolbook" charset="0"/>
                <a:ea typeface="黑体" charset="0"/>
              </a:rPr>
              <a:t>、传感器、地图等可视化</a:t>
            </a:r>
            <a:endParaRPr lang="en-US" altLang="zh-CN" sz="2400" dirty="0">
              <a:latin typeface="Century Schoolbook" charset="0"/>
              <a:ea typeface="黑体" charset="0"/>
            </a:endParaRPr>
          </a:p>
          <a:p>
            <a:pPr>
              <a:spcBef>
                <a:spcPts val="1080"/>
              </a:spcBef>
            </a:pPr>
            <a:r>
              <a:rPr lang="zh-CN" altLang="en-US" sz="2400" dirty="0">
                <a:latin typeface="Century Schoolbook" charset="0"/>
                <a:ea typeface="黑体" charset="0"/>
              </a:rPr>
              <a:t>完成直道空地场景运行</a:t>
            </a:r>
            <a:endParaRPr lang="en-US" altLang="zh-CN" sz="2400" dirty="0">
              <a:latin typeface="Century Schoolbook" charset="0"/>
              <a:ea typeface="黑体" charset="0"/>
            </a:endParaRPr>
          </a:p>
          <a:p>
            <a:pPr>
              <a:spcBef>
                <a:spcPts val="1080"/>
              </a:spcBef>
            </a:pPr>
            <a:r>
              <a:rPr lang="zh-CN" altLang="en-US" sz="2400" dirty="0">
                <a:latin typeface="Century Schoolbook" charset="0"/>
                <a:ea typeface="黑体" charset="0"/>
              </a:rPr>
              <a:t>完成障碍物存在场景运行</a:t>
            </a:r>
          </a:p>
          <a:p>
            <a:pPr>
              <a:spcBef>
                <a:spcPts val="1080"/>
              </a:spcBef>
            </a:pPr>
            <a:r>
              <a:rPr lang="zh-CN" altLang="en-US" sz="2400" dirty="0">
                <a:latin typeface="Century Schoolbook" charset="0"/>
                <a:ea typeface="黑体" charset="0"/>
              </a:rPr>
              <a:t>完成动态人进入场景运行</a:t>
            </a:r>
            <a:endParaRPr lang="en-US" altLang="zh-CN" sz="2400" dirty="0">
              <a:latin typeface="Century Schoolbook" charset="0"/>
              <a:ea typeface="黑体" charset="0"/>
            </a:endParaRP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E71A6C5C-4E11-1942-BEBB-CB59B4EEC694}"/>
              </a:ext>
            </a:extLst>
          </p:cNvPr>
          <p:cNvSpPr/>
          <p:nvPr/>
        </p:nvSpPr>
        <p:spPr>
          <a:xfrm>
            <a:off x="457200" y="4149080"/>
            <a:ext cx="8200996" cy="151216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CCC9DC4D-36F8-E042-A1F3-8B3B114E6DF8}"/>
              </a:ext>
            </a:extLst>
          </p:cNvPr>
          <p:cNvSpPr txBox="1"/>
          <p:nvPr/>
        </p:nvSpPr>
        <p:spPr>
          <a:xfrm>
            <a:off x="5796136" y="4674331"/>
            <a:ext cx="27363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rgbClr val="2B3078"/>
                </a:solidFill>
                <a:latin typeface="Century Schoolbook" charset="0"/>
                <a:ea typeface="黑体" charset="0"/>
              </a:rPr>
              <a:t>在实物平台上实现</a:t>
            </a:r>
          </a:p>
        </p:txBody>
      </p:sp>
    </p:spTree>
    <p:extLst>
      <p:ext uri="{BB962C8B-B14F-4D97-AF65-F5344CB8AC3E}">
        <p14:creationId xmlns:p14="http://schemas.microsoft.com/office/powerpoint/2010/main" val="2298538481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RRT*</a:t>
            </a:r>
            <a:endParaRPr kumimoji="1" lang="zh-CN" altLang="en-US" dirty="0">
              <a:latin typeface="+mn-lt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B011C965-6388-2944-ACC2-0E401065B57D}"/>
              </a:ext>
            </a:extLst>
          </p:cNvPr>
          <p:cNvGrpSpPr/>
          <p:nvPr/>
        </p:nvGrpSpPr>
        <p:grpSpPr>
          <a:xfrm>
            <a:off x="539552" y="2557141"/>
            <a:ext cx="4579122" cy="3312926"/>
            <a:chOff x="6873615" y="2244819"/>
            <a:chExt cx="4579122" cy="3312926"/>
          </a:xfrm>
        </p:grpSpPr>
        <p:pic>
          <p:nvPicPr>
            <p:cNvPr id="7" name="图片 6" descr="图片包含 文字&#10;&#10;描述已自动生成">
              <a:extLst>
                <a:ext uri="{FF2B5EF4-FFF2-40B4-BE49-F238E27FC236}">
                  <a16:creationId xmlns:a16="http://schemas.microsoft.com/office/drawing/2014/main" id="{DD4E84C1-B504-1246-8872-E96610CA5C3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73615" y="2244819"/>
              <a:ext cx="4579122" cy="3312926"/>
            </a:xfrm>
            <a:prstGeom prst="rect">
              <a:avLst/>
            </a:prstGeom>
          </p:spPr>
        </p:pic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C70F9B34-DD53-674C-849E-5E088E223702}"/>
                </a:ext>
              </a:extLst>
            </p:cNvPr>
            <p:cNvSpPr/>
            <p:nvPr/>
          </p:nvSpPr>
          <p:spPr>
            <a:xfrm>
              <a:off x="8398827" y="2266335"/>
              <a:ext cx="26161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kumimoji="1" lang="zh-CN" altLang="en-US" sz="1200" b="1" dirty="0">
                  <a:solidFill>
                    <a:prstClr val="black"/>
                  </a:solidFill>
                  <a:latin typeface="Century Schoolbook" charset="0"/>
                </a:rPr>
                <a:t>*</a:t>
              </a:r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D43B8217-7811-BF48-BACA-58E39B988586}"/>
              </a:ext>
            </a:extLst>
          </p:cNvPr>
          <p:cNvSpPr txBox="1"/>
          <p:nvPr/>
        </p:nvSpPr>
        <p:spPr>
          <a:xfrm>
            <a:off x="1403648" y="4646711"/>
            <a:ext cx="3528392" cy="276999"/>
          </a:xfrm>
          <a:prstGeom prst="rect">
            <a:avLst/>
          </a:prstGeom>
          <a:solidFill>
            <a:srgbClr val="FE8637">
              <a:alpha val="34902"/>
            </a:srgbClr>
          </a:solidFill>
          <a:ln>
            <a:noFill/>
          </a:ln>
        </p:spPr>
        <p:txBody>
          <a:bodyPr wrap="square" rtlCol="0">
            <a:noAutofit/>
          </a:bodyPr>
          <a:lstStyle/>
          <a:p>
            <a:pPr>
              <a:defRPr/>
            </a:pPr>
            <a:r>
              <a:rPr kumimoji="1" lang="en-US" altLang="zh-CN" sz="1400" dirty="0">
                <a:solidFill>
                  <a:prstClr val="black"/>
                </a:solidFill>
                <a:latin typeface="Century Schoolbook" charset="0"/>
              </a:rPr>
              <a:t> </a:t>
            </a:r>
            <a:endParaRPr kumimoji="1" lang="zh-CN" altLang="en-US" dirty="0">
              <a:solidFill>
                <a:prstClr val="black"/>
              </a:solidFill>
              <a:latin typeface="Century Schoolbook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50E04B5E-C6BC-1449-82AD-DAD4BEBE793C}"/>
              </a:ext>
            </a:extLst>
          </p:cNvPr>
          <p:cNvSpPr txBox="1"/>
          <p:nvPr/>
        </p:nvSpPr>
        <p:spPr>
          <a:xfrm>
            <a:off x="5203726" y="2492897"/>
            <a:ext cx="354473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kumimoji="1" lang="zh-CN" altLang="en-US" sz="2400" b="1" dirty="0">
                <a:solidFill>
                  <a:srgbClr val="0070C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选择多个邻节点</a:t>
            </a:r>
          </a:p>
        </p:txBody>
      </p:sp>
      <p:sp>
        <p:nvSpPr>
          <p:cNvPr id="43" name="Google Shape;326;p29">
            <a:extLst>
              <a:ext uri="{FF2B5EF4-FFF2-40B4-BE49-F238E27FC236}">
                <a16:creationId xmlns:a16="http://schemas.microsoft.com/office/drawing/2014/main" id="{593FD3BB-671F-0E49-8C6E-8218F791E9B8}"/>
              </a:ext>
            </a:extLst>
          </p:cNvPr>
          <p:cNvSpPr/>
          <p:nvPr/>
        </p:nvSpPr>
        <p:spPr>
          <a:xfrm>
            <a:off x="5430834" y="5413732"/>
            <a:ext cx="118500" cy="1035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ern="0"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sp>
        <p:nvSpPr>
          <p:cNvPr id="44" name="Google Shape;327;p29">
            <a:extLst>
              <a:ext uri="{FF2B5EF4-FFF2-40B4-BE49-F238E27FC236}">
                <a16:creationId xmlns:a16="http://schemas.microsoft.com/office/drawing/2014/main" id="{779E5565-C1AB-2346-A8A5-58A18EBEDF9D}"/>
              </a:ext>
            </a:extLst>
          </p:cNvPr>
          <p:cNvSpPr/>
          <p:nvPr/>
        </p:nvSpPr>
        <p:spPr>
          <a:xfrm>
            <a:off x="7740034" y="3720182"/>
            <a:ext cx="118500" cy="103500"/>
          </a:xfrm>
          <a:prstGeom prst="ellipse">
            <a:avLst/>
          </a:prstGeom>
          <a:solidFill>
            <a:srgbClr val="00FF00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ern="0"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sp>
        <p:nvSpPr>
          <p:cNvPr id="45" name="Google Shape;328;p29">
            <a:extLst>
              <a:ext uri="{FF2B5EF4-FFF2-40B4-BE49-F238E27FC236}">
                <a16:creationId xmlns:a16="http://schemas.microsoft.com/office/drawing/2014/main" id="{ADFB277F-0390-D04C-B76F-A67258F8BA9E}"/>
              </a:ext>
            </a:extLst>
          </p:cNvPr>
          <p:cNvSpPr/>
          <p:nvPr/>
        </p:nvSpPr>
        <p:spPr>
          <a:xfrm>
            <a:off x="5397159" y="3829282"/>
            <a:ext cx="708600" cy="461700"/>
          </a:xfrm>
          <a:prstGeom prst="parallelogram">
            <a:avLst>
              <a:gd name="adj" fmla="val 25000"/>
            </a:avLst>
          </a:prstGeom>
          <a:solidFill>
            <a:srgbClr val="EFEFEF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ern="0"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sp>
        <p:nvSpPr>
          <p:cNvPr id="46" name="Google Shape;329;p29">
            <a:extLst>
              <a:ext uri="{FF2B5EF4-FFF2-40B4-BE49-F238E27FC236}">
                <a16:creationId xmlns:a16="http://schemas.microsoft.com/office/drawing/2014/main" id="{D81149A4-4A8B-2C43-B467-84B4D5E34522}"/>
              </a:ext>
            </a:extLst>
          </p:cNvPr>
          <p:cNvSpPr/>
          <p:nvPr/>
        </p:nvSpPr>
        <p:spPr>
          <a:xfrm>
            <a:off x="7149934" y="5007782"/>
            <a:ext cx="708600" cy="461700"/>
          </a:xfrm>
          <a:prstGeom prst="parallelogram">
            <a:avLst>
              <a:gd name="adj" fmla="val 25000"/>
            </a:avLst>
          </a:prstGeom>
          <a:solidFill>
            <a:srgbClr val="EFEFEF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ern="0"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sp>
        <p:nvSpPr>
          <p:cNvPr id="47" name="Google Shape;330;p29">
            <a:extLst>
              <a:ext uri="{FF2B5EF4-FFF2-40B4-BE49-F238E27FC236}">
                <a16:creationId xmlns:a16="http://schemas.microsoft.com/office/drawing/2014/main" id="{28BECDEF-2A9E-AC4B-A062-4F0BCF358203}"/>
              </a:ext>
            </a:extLst>
          </p:cNvPr>
          <p:cNvSpPr/>
          <p:nvPr/>
        </p:nvSpPr>
        <p:spPr>
          <a:xfrm>
            <a:off x="6671084" y="3429782"/>
            <a:ext cx="581400" cy="399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ern="0"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sp>
        <p:nvSpPr>
          <p:cNvPr id="48" name="Google Shape;331;p29">
            <a:extLst>
              <a:ext uri="{FF2B5EF4-FFF2-40B4-BE49-F238E27FC236}">
                <a16:creationId xmlns:a16="http://schemas.microsoft.com/office/drawing/2014/main" id="{6CA1DDA5-5B71-5448-8AA8-1C402B3304E9}"/>
              </a:ext>
            </a:extLst>
          </p:cNvPr>
          <p:cNvSpPr/>
          <p:nvPr/>
        </p:nvSpPr>
        <p:spPr>
          <a:xfrm>
            <a:off x="6352609" y="4553907"/>
            <a:ext cx="423000" cy="3423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ern="0"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cxnSp>
        <p:nvCxnSpPr>
          <p:cNvPr id="49" name="Google Shape;332;p29">
            <a:extLst>
              <a:ext uri="{FF2B5EF4-FFF2-40B4-BE49-F238E27FC236}">
                <a16:creationId xmlns:a16="http://schemas.microsoft.com/office/drawing/2014/main" id="{D4D0D352-3C7F-CA41-B115-97632BB0B712}"/>
              </a:ext>
            </a:extLst>
          </p:cNvPr>
          <p:cNvCxnSpPr>
            <a:cxnSpLocks/>
            <a:stCxn id="43" idx="7"/>
            <a:endCxn id="50" idx="3"/>
          </p:cNvCxnSpPr>
          <p:nvPr/>
        </p:nvCxnSpPr>
        <p:spPr>
          <a:xfrm flipV="1">
            <a:off x="5531980" y="5016297"/>
            <a:ext cx="278190" cy="412593"/>
          </a:xfrm>
          <a:prstGeom prst="straightConnector1">
            <a:avLst/>
          </a:prstGeom>
          <a:noFill/>
          <a:ln w="9525" cap="flat" cmpd="sng">
            <a:solidFill>
              <a:srgbClr val="44546A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" name="Google Shape;333;p29">
            <a:extLst>
              <a:ext uri="{FF2B5EF4-FFF2-40B4-BE49-F238E27FC236}">
                <a16:creationId xmlns:a16="http://schemas.microsoft.com/office/drawing/2014/main" id="{BBFE907E-DD3B-074C-89B5-67E5955DC291}"/>
              </a:ext>
            </a:extLst>
          </p:cNvPr>
          <p:cNvSpPr/>
          <p:nvPr/>
        </p:nvSpPr>
        <p:spPr>
          <a:xfrm>
            <a:off x="5803184" y="4975582"/>
            <a:ext cx="47700" cy="477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ern="0"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cxnSp>
        <p:nvCxnSpPr>
          <p:cNvPr id="51" name="Google Shape;334;p29">
            <a:extLst>
              <a:ext uri="{FF2B5EF4-FFF2-40B4-BE49-F238E27FC236}">
                <a16:creationId xmlns:a16="http://schemas.microsoft.com/office/drawing/2014/main" id="{1A107646-F99D-184F-ACE6-E241C5BBAD16}"/>
              </a:ext>
            </a:extLst>
          </p:cNvPr>
          <p:cNvCxnSpPr>
            <a:cxnSpLocks/>
            <a:stCxn id="50" idx="6"/>
            <a:endCxn id="52" idx="2"/>
          </p:cNvCxnSpPr>
          <p:nvPr/>
        </p:nvCxnSpPr>
        <p:spPr>
          <a:xfrm>
            <a:off x="5850884" y="4999432"/>
            <a:ext cx="408204" cy="123214"/>
          </a:xfrm>
          <a:prstGeom prst="straightConnector1">
            <a:avLst/>
          </a:prstGeom>
          <a:noFill/>
          <a:ln w="9525" cap="flat" cmpd="sng">
            <a:solidFill>
              <a:srgbClr val="44546A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2" name="Google Shape;335;p29">
            <a:extLst>
              <a:ext uri="{FF2B5EF4-FFF2-40B4-BE49-F238E27FC236}">
                <a16:creationId xmlns:a16="http://schemas.microsoft.com/office/drawing/2014/main" id="{DE171E89-6F34-8746-840E-DB677453878C}"/>
              </a:ext>
            </a:extLst>
          </p:cNvPr>
          <p:cNvSpPr/>
          <p:nvPr/>
        </p:nvSpPr>
        <p:spPr>
          <a:xfrm rot="1831089">
            <a:off x="6255784" y="5110907"/>
            <a:ext cx="47700" cy="477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ern="0"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sp>
        <p:nvSpPr>
          <p:cNvPr id="53" name="Google Shape;336;p29">
            <a:extLst>
              <a:ext uri="{FF2B5EF4-FFF2-40B4-BE49-F238E27FC236}">
                <a16:creationId xmlns:a16="http://schemas.microsoft.com/office/drawing/2014/main" id="{4C937CBC-169D-0D4C-803E-8AB6CD5A7BE9}"/>
              </a:ext>
            </a:extLst>
          </p:cNvPr>
          <p:cNvSpPr/>
          <p:nvPr/>
        </p:nvSpPr>
        <p:spPr>
          <a:xfrm rot="10800000" flipH="1">
            <a:off x="5860384" y="4642360"/>
            <a:ext cx="47400" cy="555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ern="0"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cxnSp>
        <p:nvCxnSpPr>
          <p:cNvPr id="54" name="Google Shape;337;p29">
            <a:extLst>
              <a:ext uri="{FF2B5EF4-FFF2-40B4-BE49-F238E27FC236}">
                <a16:creationId xmlns:a16="http://schemas.microsoft.com/office/drawing/2014/main" id="{A9F413A4-AA09-D245-8CD4-2B7BE96298E7}"/>
              </a:ext>
            </a:extLst>
          </p:cNvPr>
          <p:cNvCxnSpPr>
            <a:cxnSpLocks/>
            <a:stCxn id="50" idx="0"/>
            <a:endCxn id="53" idx="0"/>
          </p:cNvCxnSpPr>
          <p:nvPr/>
        </p:nvCxnSpPr>
        <p:spPr>
          <a:xfrm flipV="1">
            <a:off x="5827034" y="4697860"/>
            <a:ext cx="57050" cy="277722"/>
          </a:xfrm>
          <a:prstGeom prst="straightConnector1">
            <a:avLst/>
          </a:prstGeom>
          <a:noFill/>
          <a:ln w="9525" cap="flat" cmpd="sng">
            <a:solidFill>
              <a:srgbClr val="44546A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5" name="Google Shape;338;p29">
            <a:extLst>
              <a:ext uri="{FF2B5EF4-FFF2-40B4-BE49-F238E27FC236}">
                <a16:creationId xmlns:a16="http://schemas.microsoft.com/office/drawing/2014/main" id="{EE1E5B53-C20D-7245-8BE0-046CF18FA790}"/>
              </a:ext>
            </a:extLst>
          </p:cNvPr>
          <p:cNvSpPr/>
          <p:nvPr/>
        </p:nvSpPr>
        <p:spPr>
          <a:xfrm>
            <a:off x="6739184" y="5241882"/>
            <a:ext cx="47700" cy="477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ern="0"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sp>
        <p:nvSpPr>
          <p:cNvPr id="56" name="Google Shape;340;p29">
            <a:extLst>
              <a:ext uri="{FF2B5EF4-FFF2-40B4-BE49-F238E27FC236}">
                <a16:creationId xmlns:a16="http://schemas.microsoft.com/office/drawing/2014/main" id="{A574DA35-A46F-174D-B258-F3445FEFAADE}"/>
              </a:ext>
            </a:extLst>
          </p:cNvPr>
          <p:cNvSpPr/>
          <p:nvPr/>
        </p:nvSpPr>
        <p:spPr>
          <a:xfrm>
            <a:off x="6189109" y="4414607"/>
            <a:ext cx="47700" cy="477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ern="0"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sp>
        <p:nvSpPr>
          <p:cNvPr id="57" name="Google Shape;341;p29">
            <a:extLst>
              <a:ext uri="{FF2B5EF4-FFF2-40B4-BE49-F238E27FC236}">
                <a16:creationId xmlns:a16="http://schemas.microsoft.com/office/drawing/2014/main" id="{4AD0F528-9322-9940-99E7-435483FD9FC3}"/>
              </a:ext>
            </a:extLst>
          </p:cNvPr>
          <p:cNvSpPr/>
          <p:nvPr/>
        </p:nvSpPr>
        <p:spPr>
          <a:xfrm rot="19783086">
            <a:off x="6286759" y="3964557"/>
            <a:ext cx="47700" cy="477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ern="0"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sp>
        <p:nvSpPr>
          <p:cNvPr id="58" name="Google Shape;342;p29">
            <a:extLst>
              <a:ext uri="{FF2B5EF4-FFF2-40B4-BE49-F238E27FC236}">
                <a16:creationId xmlns:a16="http://schemas.microsoft.com/office/drawing/2014/main" id="{7087597B-821E-694A-BA11-1E30DA4E6216}"/>
              </a:ext>
            </a:extLst>
          </p:cNvPr>
          <p:cNvSpPr/>
          <p:nvPr/>
        </p:nvSpPr>
        <p:spPr>
          <a:xfrm>
            <a:off x="6603484" y="4264607"/>
            <a:ext cx="47700" cy="477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1E0DF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sp>
        <p:nvSpPr>
          <p:cNvPr id="59" name="Google Shape;343;p29">
            <a:extLst>
              <a:ext uri="{FF2B5EF4-FFF2-40B4-BE49-F238E27FC236}">
                <a16:creationId xmlns:a16="http://schemas.microsoft.com/office/drawing/2014/main" id="{DD07FF0D-4A92-8C49-B2FE-80CCF481F249}"/>
              </a:ext>
            </a:extLst>
          </p:cNvPr>
          <p:cNvSpPr/>
          <p:nvPr/>
        </p:nvSpPr>
        <p:spPr>
          <a:xfrm>
            <a:off x="6920533" y="3874792"/>
            <a:ext cx="47700" cy="477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1E0DF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sp>
        <p:nvSpPr>
          <p:cNvPr id="60" name="Google Shape;345;p29">
            <a:extLst>
              <a:ext uri="{FF2B5EF4-FFF2-40B4-BE49-F238E27FC236}">
                <a16:creationId xmlns:a16="http://schemas.microsoft.com/office/drawing/2014/main" id="{3A10C0B5-9FE7-3844-B0C9-E780B9E806E0}"/>
              </a:ext>
            </a:extLst>
          </p:cNvPr>
          <p:cNvSpPr/>
          <p:nvPr/>
        </p:nvSpPr>
        <p:spPr>
          <a:xfrm>
            <a:off x="7152831" y="4263620"/>
            <a:ext cx="47700" cy="477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ern="0"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cxnSp>
        <p:nvCxnSpPr>
          <p:cNvPr id="61" name="Google Shape;348;p29">
            <a:extLst>
              <a:ext uri="{FF2B5EF4-FFF2-40B4-BE49-F238E27FC236}">
                <a16:creationId xmlns:a16="http://schemas.microsoft.com/office/drawing/2014/main" id="{8281EF00-D716-5346-B3A6-CD2BA5D4743C}"/>
              </a:ext>
            </a:extLst>
          </p:cNvPr>
          <p:cNvCxnSpPr>
            <a:cxnSpLocks/>
            <a:stCxn id="53" idx="5"/>
            <a:endCxn id="56" idx="2"/>
          </p:cNvCxnSpPr>
          <p:nvPr/>
        </p:nvCxnSpPr>
        <p:spPr>
          <a:xfrm flipV="1">
            <a:off x="5900843" y="4438458"/>
            <a:ext cx="288267" cy="212031"/>
          </a:xfrm>
          <a:prstGeom prst="straightConnector1">
            <a:avLst/>
          </a:prstGeom>
          <a:noFill/>
          <a:ln w="9525" cap="flat" cmpd="sng">
            <a:solidFill>
              <a:srgbClr val="44546A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" name="Google Shape;349;p29">
            <a:extLst>
              <a:ext uri="{FF2B5EF4-FFF2-40B4-BE49-F238E27FC236}">
                <a16:creationId xmlns:a16="http://schemas.microsoft.com/office/drawing/2014/main" id="{9944504F-6A22-F343-8ECC-8BF4C9DE650D}"/>
              </a:ext>
            </a:extLst>
          </p:cNvPr>
          <p:cNvCxnSpPr>
            <a:cxnSpLocks/>
            <a:endCxn id="57" idx="3"/>
          </p:cNvCxnSpPr>
          <p:nvPr/>
        </p:nvCxnSpPr>
        <p:spPr>
          <a:xfrm flipV="1">
            <a:off x="6213046" y="4011475"/>
            <a:ext cx="91505" cy="402997"/>
          </a:xfrm>
          <a:prstGeom prst="straightConnector1">
            <a:avLst/>
          </a:prstGeom>
          <a:noFill/>
          <a:ln w="9525" cap="flat" cmpd="sng">
            <a:solidFill>
              <a:srgbClr val="44546A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" name="Google Shape;350;p29">
            <a:extLst>
              <a:ext uri="{FF2B5EF4-FFF2-40B4-BE49-F238E27FC236}">
                <a16:creationId xmlns:a16="http://schemas.microsoft.com/office/drawing/2014/main" id="{E85E84C2-FF73-5342-8C99-7B9919F08AEE}"/>
              </a:ext>
            </a:extLst>
          </p:cNvPr>
          <p:cNvCxnSpPr>
            <a:cxnSpLocks/>
            <a:stCxn id="56" idx="6"/>
            <a:endCxn id="58" idx="3"/>
          </p:cNvCxnSpPr>
          <p:nvPr/>
        </p:nvCxnSpPr>
        <p:spPr>
          <a:xfrm rot="10800000" flipH="1">
            <a:off x="6236809" y="4305257"/>
            <a:ext cx="373800" cy="133200"/>
          </a:xfrm>
          <a:prstGeom prst="straightConnector1">
            <a:avLst/>
          </a:prstGeom>
          <a:noFill/>
          <a:ln w="9525" cap="flat" cmpd="sng">
            <a:solidFill>
              <a:srgbClr val="44546A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" name="Google Shape;351;p29">
            <a:extLst>
              <a:ext uri="{FF2B5EF4-FFF2-40B4-BE49-F238E27FC236}">
                <a16:creationId xmlns:a16="http://schemas.microsoft.com/office/drawing/2014/main" id="{C0439EA8-4E97-D040-B2BB-BD01085F1216}"/>
              </a:ext>
            </a:extLst>
          </p:cNvPr>
          <p:cNvCxnSpPr>
            <a:cxnSpLocks/>
            <a:stCxn id="58" idx="7"/>
            <a:endCxn id="59" idx="3"/>
          </p:cNvCxnSpPr>
          <p:nvPr/>
        </p:nvCxnSpPr>
        <p:spPr>
          <a:xfrm flipV="1">
            <a:off x="6644199" y="3915507"/>
            <a:ext cx="283321" cy="356087"/>
          </a:xfrm>
          <a:prstGeom prst="straightConnector1">
            <a:avLst/>
          </a:prstGeom>
          <a:noFill/>
          <a:ln w="9525" cap="flat" cmpd="sng">
            <a:solidFill>
              <a:srgbClr val="44546A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" name="Google Shape;353;p29">
            <a:extLst>
              <a:ext uri="{FF2B5EF4-FFF2-40B4-BE49-F238E27FC236}">
                <a16:creationId xmlns:a16="http://schemas.microsoft.com/office/drawing/2014/main" id="{E90DC382-F1C7-EB49-B7CB-79DDCF36160D}"/>
              </a:ext>
            </a:extLst>
          </p:cNvPr>
          <p:cNvCxnSpPr>
            <a:cxnSpLocks/>
            <a:endCxn id="55" idx="2"/>
          </p:cNvCxnSpPr>
          <p:nvPr/>
        </p:nvCxnSpPr>
        <p:spPr>
          <a:xfrm>
            <a:off x="6303584" y="5134632"/>
            <a:ext cx="435600" cy="131100"/>
          </a:xfrm>
          <a:prstGeom prst="straightConnector1">
            <a:avLst/>
          </a:prstGeom>
          <a:noFill/>
          <a:ln w="9525" cap="flat" cmpd="sng">
            <a:solidFill>
              <a:srgbClr val="44546A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6" name="Google Shape;343;p29">
            <a:extLst>
              <a:ext uri="{FF2B5EF4-FFF2-40B4-BE49-F238E27FC236}">
                <a16:creationId xmlns:a16="http://schemas.microsoft.com/office/drawing/2014/main" id="{E3205ED4-7921-A943-B2C3-AFDD35EAA26F}"/>
              </a:ext>
            </a:extLst>
          </p:cNvPr>
          <p:cNvSpPr/>
          <p:nvPr/>
        </p:nvSpPr>
        <p:spPr>
          <a:xfrm>
            <a:off x="7356913" y="4071290"/>
            <a:ext cx="47700" cy="477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1E0DF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cxnSp>
        <p:nvCxnSpPr>
          <p:cNvPr id="67" name="直接连接符 31">
            <a:extLst>
              <a:ext uri="{FF2B5EF4-FFF2-40B4-BE49-F238E27FC236}">
                <a16:creationId xmlns:a16="http://schemas.microsoft.com/office/drawing/2014/main" id="{86FB214E-7568-5540-9739-EADC8B1D440B}"/>
              </a:ext>
            </a:extLst>
          </p:cNvPr>
          <p:cNvCxnSpPr>
            <a:cxnSpLocks/>
            <a:stCxn id="59" idx="6"/>
            <a:endCxn id="66" idx="2"/>
          </p:cNvCxnSpPr>
          <p:nvPr/>
        </p:nvCxnSpPr>
        <p:spPr>
          <a:xfrm>
            <a:off x="6968233" y="3898642"/>
            <a:ext cx="388680" cy="196498"/>
          </a:xfrm>
          <a:prstGeom prst="line">
            <a:avLst/>
          </a:prstGeom>
          <a:noFill/>
          <a:ln w="63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8" name="文本框 67">
                <a:extLst>
                  <a:ext uri="{FF2B5EF4-FFF2-40B4-BE49-F238E27FC236}">
                    <a16:creationId xmlns:a16="http://schemas.microsoft.com/office/drawing/2014/main" id="{3F6BB439-1EA2-EC4E-A7B3-CC0069C6EE2D}"/>
                  </a:ext>
                </a:extLst>
              </p:cNvPr>
              <p:cNvSpPr txBox="1"/>
              <p:nvPr/>
            </p:nvSpPr>
            <p:spPr>
              <a:xfrm>
                <a:off x="6875125" y="4216772"/>
                <a:ext cx="651925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1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 sz="1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  <m:t>x</m:t>
                          </m:r>
                        </m:e>
                        <m:sub>
                          <m:r>
                            <a:rPr lang="en-US" altLang="zh-CN" sz="1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  <m:t>𝑛𝑒𝑤</m:t>
                          </m:r>
                        </m:sub>
                      </m:sSub>
                    </m:oMath>
                  </m:oMathPara>
                </a14:m>
                <a:endParaRPr lang="zh-CN" altLang="en-US" sz="1200" dirty="0">
                  <a:solidFill>
                    <a:prstClr val="black"/>
                  </a:solidFill>
                  <a:latin typeface="DengXian" panose="020F0502020204030204"/>
                  <a:ea typeface="DengXian" panose="02010600030101010101" pitchFamily="2" charset="-122"/>
                  <a:cs typeface="+mn-cs"/>
                </a:endParaRPr>
              </a:p>
            </p:txBody>
          </p:sp>
        </mc:Choice>
        <mc:Fallback xmlns="">
          <p:sp>
            <p:nvSpPr>
              <p:cNvPr id="68" name="文本框 67">
                <a:extLst>
                  <a:ext uri="{FF2B5EF4-FFF2-40B4-BE49-F238E27FC236}">
                    <a16:creationId xmlns:a16="http://schemas.microsoft.com/office/drawing/2014/main" id="{3F6BB439-1EA2-EC4E-A7B3-CC0069C6EE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75125" y="4216772"/>
                <a:ext cx="651925" cy="24622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9" name="文本框 68">
                <a:extLst>
                  <a:ext uri="{FF2B5EF4-FFF2-40B4-BE49-F238E27FC236}">
                    <a16:creationId xmlns:a16="http://schemas.microsoft.com/office/drawing/2014/main" id="{5D2B8D0D-954C-2A48-AB47-25D2E9DD42CA}"/>
                  </a:ext>
                </a:extLst>
              </p:cNvPr>
              <p:cNvSpPr txBox="1"/>
              <p:nvPr/>
            </p:nvSpPr>
            <p:spPr>
              <a:xfrm>
                <a:off x="6125579" y="4095419"/>
                <a:ext cx="62022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1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 sz="1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  <m:t>x</m:t>
                          </m:r>
                        </m:e>
                        <m:sub>
                          <m:r>
                            <a:rPr lang="en-US" altLang="zh-CN" sz="1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  <m:t>𝑛𝑒𝑎𝑟</m:t>
                          </m:r>
                        </m:sub>
                      </m:sSub>
                    </m:oMath>
                  </m:oMathPara>
                </a14:m>
                <a:endParaRPr lang="zh-CN" altLang="en-US" dirty="0">
                  <a:solidFill>
                    <a:prstClr val="black"/>
                  </a:solidFill>
                  <a:latin typeface="DengXian" panose="020F0502020204030204"/>
                  <a:ea typeface="DengXian" panose="02010600030101010101" pitchFamily="2" charset="-122"/>
                  <a:cs typeface="+mn-cs"/>
                </a:endParaRPr>
              </a:p>
            </p:txBody>
          </p:sp>
        </mc:Choice>
        <mc:Fallback xmlns="">
          <p:sp>
            <p:nvSpPr>
              <p:cNvPr id="69" name="文本框 68">
                <a:extLst>
                  <a:ext uri="{FF2B5EF4-FFF2-40B4-BE49-F238E27FC236}">
                    <a16:creationId xmlns:a16="http://schemas.microsoft.com/office/drawing/2014/main" id="{5D2B8D0D-954C-2A48-AB47-25D2E9DD42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5579" y="4095419"/>
                <a:ext cx="620220" cy="24622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0" name="椭圆 69">
            <a:extLst>
              <a:ext uri="{FF2B5EF4-FFF2-40B4-BE49-F238E27FC236}">
                <a16:creationId xmlns:a16="http://schemas.microsoft.com/office/drawing/2014/main" id="{5C9CB5E1-8145-874A-A68F-D3BE18945558}"/>
              </a:ext>
            </a:extLst>
          </p:cNvPr>
          <p:cNvSpPr/>
          <p:nvPr/>
        </p:nvSpPr>
        <p:spPr>
          <a:xfrm>
            <a:off x="6580106" y="3710107"/>
            <a:ext cx="1160246" cy="1136067"/>
          </a:xfrm>
          <a:prstGeom prst="ellipse">
            <a:avLst/>
          </a:prstGeom>
          <a:noFill/>
          <a:ln w="12700" cap="flat" cmpd="sng" algn="ctr">
            <a:solidFill>
              <a:srgbClr val="1E0DF7"/>
            </a:solidFill>
            <a:prstDash val="sysDash"/>
            <a:miter lim="800000"/>
          </a:ln>
          <a:effectLst/>
        </p:spPr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kern="0">
              <a:solidFill>
                <a:prstClr val="white"/>
              </a:solidFill>
              <a:latin typeface="DengXian" panose="020F0502020204030204"/>
              <a:ea typeface="DengXian" panose="02010600030101010101" pitchFamily="2" charset="-122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1" name="文本框 70">
                <a:extLst>
                  <a:ext uri="{FF2B5EF4-FFF2-40B4-BE49-F238E27FC236}">
                    <a16:creationId xmlns:a16="http://schemas.microsoft.com/office/drawing/2014/main" id="{106A58B3-B6B0-1741-A63D-477824D77DF6}"/>
                  </a:ext>
                </a:extLst>
              </p:cNvPr>
              <p:cNvSpPr txBox="1"/>
              <p:nvPr/>
            </p:nvSpPr>
            <p:spPr>
              <a:xfrm>
                <a:off x="6775609" y="3739330"/>
                <a:ext cx="62022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1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 sz="1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  <m:t>x</m:t>
                          </m:r>
                        </m:e>
                        <m:sub>
                          <m:r>
                            <a:rPr lang="en-US" altLang="zh-CN" sz="1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zh-CN" altLang="en-US" dirty="0">
                  <a:solidFill>
                    <a:prstClr val="black"/>
                  </a:solidFill>
                  <a:latin typeface="DengXian" panose="020F0502020204030204"/>
                  <a:ea typeface="DengXian" panose="02010600030101010101" pitchFamily="2" charset="-122"/>
                  <a:cs typeface="+mn-cs"/>
                </a:endParaRPr>
              </a:p>
            </p:txBody>
          </p:sp>
        </mc:Choice>
        <mc:Fallback xmlns="">
          <p:sp>
            <p:nvSpPr>
              <p:cNvPr id="71" name="文本框 70">
                <a:extLst>
                  <a:ext uri="{FF2B5EF4-FFF2-40B4-BE49-F238E27FC236}">
                    <a16:creationId xmlns:a16="http://schemas.microsoft.com/office/drawing/2014/main" id="{106A58B3-B6B0-1741-A63D-477824D77D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75609" y="3739330"/>
                <a:ext cx="620220" cy="246221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2" name="文本框 71">
                <a:extLst>
                  <a:ext uri="{FF2B5EF4-FFF2-40B4-BE49-F238E27FC236}">
                    <a16:creationId xmlns:a16="http://schemas.microsoft.com/office/drawing/2014/main" id="{1493E7FC-95B8-2C49-9097-A70C4C9F028D}"/>
                  </a:ext>
                </a:extLst>
              </p:cNvPr>
              <p:cNvSpPr txBox="1"/>
              <p:nvPr/>
            </p:nvSpPr>
            <p:spPr>
              <a:xfrm>
                <a:off x="7167832" y="3903155"/>
                <a:ext cx="62022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1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 sz="1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  <m:t>x</m:t>
                          </m:r>
                        </m:e>
                        <m:sub>
                          <m:r>
                            <a:rPr lang="en-US" altLang="zh-CN" sz="1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zh-CN" altLang="en-US" dirty="0">
                  <a:solidFill>
                    <a:prstClr val="black"/>
                  </a:solidFill>
                  <a:latin typeface="DengXian" panose="020F0502020204030204"/>
                  <a:ea typeface="DengXian" panose="02010600030101010101" pitchFamily="2" charset="-122"/>
                  <a:cs typeface="+mn-cs"/>
                </a:endParaRPr>
              </a:p>
            </p:txBody>
          </p:sp>
        </mc:Choice>
        <mc:Fallback xmlns="">
          <p:sp>
            <p:nvSpPr>
              <p:cNvPr id="72" name="文本框 71">
                <a:extLst>
                  <a:ext uri="{FF2B5EF4-FFF2-40B4-BE49-F238E27FC236}">
                    <a16:creationId xmlns:a16="http://schemas.microsoft.com/office/drawing/2014/main" id="{1493E7FC-95B8-2C49-9097-A70C4C9F028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67832" y="3903155"/>
                <a:ext cx="620220" cy="246221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1" name="内容占位符 2"/>
          <p:cNvSpPr>
            <a:spLocks noGrp="1"/>
          </p:cNvSpPr>
          <p:nvPr>
            <p:ph sz="quarter" idx="1"/>
          </p:nvPr>
        </p:nvSpPr>
        <p:spPr>
          <a:xfrm>
            <a:off x="508357" y="1774269"/>
            <a:ext cx="8291264" cy="3655314"/>
          </a:xfrm>
        </p:spPr>
        <p:txBody>
          <a:bodyPr/>
          <a:lstStyle/>
          <a:p>
            <a:pPr>
              <a:spcBef>
                <a:spcPts val="900"/>
              </a:spcBef>
            </a:pPr>
            <a:r>
              <a:rPr kumimoji="1" lang="zh-CN" altLang="en-US" dirty="0"/>
              <a:t>针对</a:t>
            </a:r>
            <a:r>
              <a:rPr kumimoji="1" lang="zh-CN" altLang="en-US"/>
              <a:t>问题：非最优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537228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/>
      <p:bldP spid="70" grpId="0" animBg="1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cap="none">
                <a:latin typeface="+mn-lt"/>
              </a:rPr>
              <a:t>RRT*</a:t>
            </a:r>
            <a:endParaRPr kumimoji="1" lang="zh-CN" altLang="en-US" dirty="0">
              <a:latin typeface="+mn-lt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B011C965-6388-2944-ACC2-0E401065B57D}"/>
              </a:ext>
            </a:extLst>
          </p:cNvPr>
          <p:cNvGrpSpPr/>
          <p:nvPr/>
        </p:nvGrpSpPr>
        <p:grpSpPr>
          <a:xfrm>
            <a:off x="539552" y="2557141"/>
            <a:ext cx="4579122" cy="3312926"/>
            <a:chOff x="6873615" y="2244819"/>
            <a:chExt cx="4579122" cy="3312926"/>
          </a:xfrm>
        </p:grpSpPr>
        <p:pic>
          <p:nvPicPr>
            <p:cNvPr id="7" name="图片 6" descr="图片包含 文字&#10;&#10;描述已自动生成">
              <a:extLst>
                <a:ext uri="{FF2B5EF4-FFF2-40B4-BE49-F238E27FC236}">
                  <a16:creationId xmlns:a16="http://schemas.microsoft.com/office/drawing/2014/main" id="{DD4E84C1-B504-1246-8872-E96610CA5C3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73615" y="2244819"/>
              <a:ext cx="4579122" cy="3312926"/>
            </a:xfrm>
            <a:prstGeom prst="rect">
              <a:avLst/>
            </a:prstGeom>
          </p:spPr>
        </p:pic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C70F9B34-DD53-674C-849E-5E088E223702}"/>
                </a:ext>
              </a:extLst>
            </p:cNvPr>
            <p:cNvSpPr/>
            <p:nvPr/>
          </p:nvSpPr>
          <p:spPr>
            <a:xfrm>
              <a:off x="8398827" y="2266335"/>
              <a:ext cx="26161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kumimoji="1" lang="zh-CN" altLang="en-US" sz="1200" b="1" dirty="0">
                  <a:solidFill>
                    <a:prstClr val="black"/>
                  </a:solidFill>
                  <a:latin typeface="Century Schoolbook" charset="0"/>
                </a:rPr>
                <a:t>*</a:t>
              </a:r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D43B8217-7811-BF48-BACA-58E39B988586}"/>
              </a:ext>
            </a:extLst>
          </p:cNvPr>
          <p:cNvSpPr txBox="1"/>
          <p:nvPr/>
        </p:nvSpPr>
        <p:spPr>
          <a:xfrm>
            <a:off x="1421640" y="4886638"/>
            <a:ext cx="3528392" cy="276999"/>
          </a:xfrm>
          <a:prstGeom prst="rect">
            <a:avLst/>
          </a:prstGeom>
          <a:solidFill>
            <a:srgbClr val="FE8637">
              <a:alpha val="34902"/>
            </a:srgbClr>
          </a:solidFill>
          <a:ln>
            <a:noFill/>
          </a:ln>
        </p:spPr>
        <p:txBody>
          <a:bodyPr wrap="square" rtlCol="0">
            <a:noAutofit/>
          </a:bodyPr>
          <a:lstStyle/>
          <a:p>
            <a:pPr>
              <a:defRPr/>
            </a:pPr>
            <a:r>
              <a:rPr kumimoji="1" lang="en-US" altLang="zh-CN" sz="1400" dirty="0">
                <a:solidFill>
                  <a:prstClr val="black"/>
                </a:solidFill>
                <a:latin typeface="Century Schoolbook" charset="0"/>
              </a:rPr>
              <a:t> </a:t>
            </a:r>
            <a:endParaRPr kumimoji="1" lang="zh-CN" altLang="en-US" dirty="0">
              <a:solidFill>
                <a:prstClr val="black"/>
              </a:solidFill>
              <a:latin typeface="Century Schoolbook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50E04B5E-C6BC-1449-82AD-DAD4BEBE793C}"/>
              </a:ext>
            </a:extLst>
          </p:cNvPr>
          <p:cNvSpPr txBox="1"/>
          <p:nvPr/>
        </p:nvSpPr>
        <p:spPr>
          <a:xfrm>
            <a:off x="5203726" y="2492897"/>
            <a:ext cx="394027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kumimoji="1" lang="zh-CN" altLang="en-US" sz="2400" b="1" dirty="0">
                <a:solidFill>
                  <a:srgbClr val="0070C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评估各邻节点作为父节点下的总路径长度</a:t>
            </a:r>
          </a:p>
        </p:txBody>
      </p:sp>
      <p:sp>
        <p:nvSpPr>
          <p:cNvPr id="43" name="Google Shape;326;p29">
            <a:extLst>
              <a:ext uri="{FF2B5EF4-FFF2-40B4-BE49-F238E27FC236}">
                <a16:creationId xmlns:a16="http://schemas.microsoft.com/office/drawing/2014/main" id="{593FD3BB-671F-0E49-8C6E-8218F791E9B8}"/>
              </a:ext>
            </a:extLst>
          </p:cNvPr>
          <p:cNvSpPr/>
          <p:nvPr/>
        </p:nvSpPr>
        <p:spPr>
          <a:xfrm>
            <a:off x="5430834" y="5413732"/>
            <a:ext cx="118500" cy="1035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ern="0"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sp>
        <p:nvSpPr>
          <p:cNvPr id="44" name="Google Shape;327;p29">
            <a:extLst>
              <a:ext uri="{FF2B5EF4-FFF2-40B4-BE49-F238E27FC236}">
                <a16:creationId xmlns:a16="http://schemas.microsoft.com/office/drawing/2014/main" id="{779E5565-C1AB-2346-A8A5-58A18EBEDF9D}"/>
              </a:ext>
            </a:extLst>
          </p:cNvPr>
          <p:cNvSpPr/>
          <p:nvPr/>
        </p:nvSpPr>
        <p:spPr>
          <a:xfrm>
            <a:off x="7740034" y="3720182"/>
            <a:ext cx="118500" cy="103500"/>
          </a:xfrm>
          <a:prstGeom prst="ellipse">
            <a:avLst/>
          </a:prstGeom>
          <a:solidFill>
            <a:srgbClr val="00FF00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ern="0"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sp>
        <p:nvSpPr>
          <p:cNvPr id="45" name="Google Shape;328;p29">
            <a:extLst>
              <a:ext uri="{FF2B5EF4-FFF2-40B4-BE49-F238E27FC236}">
                <a16:creationId xmlns:a16="http://schemas.microsoft.com/office/drawing/2014/main" id="{ADFB277F-0390-D04C-B76F-A67258F8BA9E}"/>
              </a:ext>
            </a:extLst>
          </p:cNvPr>
          <p:cNvSpPr/>
          <p:nvPr/>
        </p:nvSpPr>
        <p:spPr>
          <a:xfrm>
            <a:off x="5397159" y="3829282"/>
            <a:ext cx="708600" cy="461700"/>
          </a:xfrm>
          <a:prstGeom prst="parallelogram">
            <a:avLst>
              <a:gd name="adj" fmla="val 25000"/>
            </a:avLst>
          </a:prstGeom>
          <a:solidFill>
            <a:srgbClr val="EFEFEF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ern="0"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sp>
        <p:nvSpPr>
          <p:cNvPr id="46" name="Google Shape;329;p29">
            <a:extLst>
              <a:ext uri="{FF2B5EF4-FFF2-40B4-BE49-F238E27FC236}">
                <a16:creationId xmlns:a16="http://schemas.microsoft.com/office/drawing/2014/main" id="{D81149A4-4A8B-2C43-B467-84B4D5E34522}"/>
              </a:ext>
            </a:extLst>
          </p:cNvPr>
          <p:cNvSpPr/>
          <p:nvPr/>
        </p:nvSpPr>
        <p:spPr>
          <a:xfrm>
            <a:off x="7149934" y="5007782"/>
            <a:ext cx="708600" cy="461700"/>
          </a:xfrm>
          <a:prstGeom prst="parallelogram">
            <a:avLst>
              <a:gd name="adj" fmla="val 25000"/>
            </a:avLst>
          </a:prstGeom>
          <a:solidFill>
            <a:srgbClr val="EFEFEF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ern="0"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sp>
        <p:nvSpPr>
          <p:cNvPr id="47" name="Google Shape;330;p29">
            <a:extLst>
              <a:ext uri="{FF2B5EF4-FFF2-40B4-BE49-F238E27FC236}">
                <a16:creationId xmlns:a16="http://schemas.microsoft.com/office/drawing/2014/main" id="{28BECDEF-2A9E-AC4B-A062-4F0BCF358203}"/>
              </a:ext>
            </a:extLst>
          </p:cNvPr>
          <p:cNvSpPr/>
          <p:nvPr/>
        </p:nvSpPr>
        <p:spPr>
          <a:xfrm>
            <a:off x="6671084" y="3429782"/>
            <a:ext cx="581400" cy="399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ern="0"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sp>
        <p:nvSpPr>
          <p:cNvPr id="48" name="Google Shape;331;p29">
            <a:extLst>
              <a:ext uri="{FF2B5EF4-FFF2-40B4-BE49-F238E27FC236}">
                <a16:creationId xmlns:a16="http://schemas.microsoft.com/office/drawing/2014/main" id="{6CA1DDA5-5B71-5448-8AA8-1C402B3304E9}"/>
              </a:ext>
            </a:extLst>
          </p:cNvPr>
          <p:cNvSpPr/>
          <p:nvPr/>
        </p:nvSpPr>
        <p:spPr>
          <a:xfrm>
            <a:off x="6352609" y="4553907"/>
            <a:ext cx="423000" cy="3423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ern="0"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cxnSp>
        <p:nvCxnSpPr>
          <p:cNvPr id="49" name="Google Shape;332;p29">
            <a:extLst>
              <a:ext uri="{FF2B5EF4-FFF2-40B4-BE49-F238E27FC236}">
                <a16:creationId xmlns:a16="http://schemas.microsoft.com/office/drawing/2014/main" id="{D4D0D352-3C7F-CA41-B115-97632BB0B712}"/>
              </a:ext>
            </a:extLst>
          </p:cNvPr>
          <p:cNvCxnSpPr>
            <a:cxnSpLocks/>
            <a:stCxn id="43" idx="7"/>
            <a:endCxn id="50" idx="3"/>
          </p:cNvCxnSpPr>
          <p:nvPr/>
        </p:nvCxnSpPr>
        <p:spPr>
          <a:xfrm flipV="1">
            <a:off x="5531980" y="5016297"/>
            <a:ext cx="278190" cy="412593"/>
          </a:xfrm>
          <a:prstGeom prst="straightConnector1">
            <a:avLst/>
          </a:prstGeom>
          <a:noFill/>
          <a:ln w="9525" cap="flat" cmpd="sng">
            <a:solidFill>
              <a:srgbClr val="44546A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" name="Google Shape;333;p29">
            <a:extLst>
              <a:ext uri="{FF2B5EF4-FFF2-40B4-BE49-F238E27FC236}">
                <a16:creationId xmlns:a16="http://schemas.microsoft.com/office/drawing/2014/main" id="{BBFE907E-DD3B-074C-89B5-67E5955DC291}"/>
              </a:ext>
            </a:extLst>
          </p:cNvPr>
          <p:cNvSpPr/>
          <p:nvPr/>
        </p:nvSpPr>
        <p:spPr>
          <a:xfrm>
            <a:off x="5803184" y="4975582"/>
            <a:ext cx="47700" cy="477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ern="0"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cxnSp>
        <p:nvCxnSpPr>
          <p:cNvPr id="51" name="Google Shape;334;p29">
            <a:extLst>
              <a:ext uri="{FF2B5EF4-FFF2-40B4-BE49-F238E27FC236}">
                <a16:creationId xmlns:a16="http://schemas.microsoft.com/office/drawing/2014/main" id="{1A107646-F99D-184F-ACE6-E241C5BBAD16}"/>
              </a:ext>
            </a:extLst>
          </p:cNvPr>
          <p:cNvCxnSpPr>
            <a:cxnSpLocks/>
            <a:stCxn id="50" idx="6"/>
            <a:endCxn id="52" idx="2"/>
          </p:cNvCxnSpPr>
          <p:nvPr/>
        </p:nvCxnSpPr>
        <p:spPr>
          <a:xfrm>
            <a:off x="5850884" y="4999432"/>
            <a:ext cx="408204" cy="123214"/>
          </a:xfrm>
          <a:prstGeom prst="straightConnector1">
            <a:avLst/>
          </a:prstGeom>
          <a:noFill/>
          <a:ln w="9525" cap="flat" cmpd="sng">
            <a:solidFill>
              <a:srgbClr val="44546A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2" name="Google Shape;335;p29">
            <a:extLst>
              <a:ext uri="{FF2B5EF4-FFF2-40B4-BE49-F238E27FC236}">
                <a16:creationId xmlns:a16="http://schemas.microsoft.com/office/drawing/2014/main" id="{DE171E89-6F34-8746-840E-DB677453878C}"/>
              </a:ext>
            </a:extLst>
          </p:cNvPr>
          <p:cNvSpPr/>
          <p:nvPr/>
        </p:nvSpPr>
        <p:spPr>
          <a:xfrm rot="1831089">
            <a:off x="6255784" y="5110907"/>
            <a:ext cx="47700" cy="477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ern="0"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sp>
        <p:nvSpPr>
          <p:cNvPr id="53" name="Google Shape;336;p29">
            <a:extLst>
              <a:ext uri="{FF2B5EF4-FFF2-40B4-BE49-F238E27FC236}">
                <a16:creationId xmlns:a16="http://schemas.microsoft.com/office/drawing/2014/main" id="{4C937CBC-169D-0D4C-803E-8AB6CD5A7BE9}"/>
              </a:ext>
            </a:extLst>
          </p:cNvPr>
          <p:cNvSpPr/>
          <p:nvPr/>
        </p:nvSpPr>
        <p:spPr>
          <a:xfrm rot="10800000" flipH="1">
            <a:off x="5860384" y="4642360"/>
            <a:ext cx="47400" cy="555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ern="0"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cxnSp>
        <p:nvCxnSpPr>
          <p:cNvPr id="54" name="Google Shape;337;p29">
            <a:extLst>
              <a:ext uri="{FF2B5EF4-FFF2-40B4-BE49-F238E27FC236}">
                <a16:creationId xmlns:a16="http://schemas.microsoft.com/office/drawing/2014/main" id="{A9F413A4-AA09-D245-8CD4-2B7BE96298E7}"/>
              </a:ext>
            </a:extLst>
          </p:cNvPr>
          <p:cNvCxnSpPr>
            <a:cxnSpLocks/>
            <a:stCxn id="50" idx="0"/>
            <a:endCxn id="53" idx="0"/>
          </p:cNvCxnSpPr>
          <p:nvPr/>
        </p:nvCxnSpPr>
        <p:spPr>
          <a:xfrm flipV="1">
            <a:off x="5827034" y="4697860"/>
            <a:ext cx="57050" cy="277722"/>
          </a:xfrm>
          <a:prstGeom prst="straightConnector1">
            <a:avLst/>
          </a:prstGeom>
          <a:noFill/>
          <a:ln w="9525" cap="flat" cmpd="sng">
            <a:solidFill>
              <a:srgbClr val="44546A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5" name="Google Shape;338;p29">
            <a:extLst>
              <a:ext uri="{FF2B5EF4-FFF2-40B4-BE49-F238E27FC236}">
                <a16:creationId xmlns:a16="http://schemas.microsoft.com/office/drawing/2014/main" id="{EE1E5B53-C20D-7245-8BE0-046CF18FA790}"/>
              </a:ext>
            </a:extLst>
          </p:cNvPr>
          <p:cNvSpPr/>
          <p:nvPr/>
        </p:nvSpPr>
        <p:spPr>
          <a:xfrm>
            <a:off x="6739184" y="5241882"/>
            <a:ext cx="47700" cy="477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ern="0"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sp>
        <p:nvSpPr>
          <p:cNvPr id="56" name="Google Shape;340;p29">
            <a:extLst>
              <a:ext uri="{FF2B5EF4-FFF2-40B4-BE49-F238E27FC236}">
                <a16:creationId xmlns:a16="http://schemas.microsoft.com/office/drawing/2014/main" id="{A574DA35-A46F-174D-B258-F3445FEFAADE}"/>
              </a:ext>
            </a:extLst>
          </p:cNvPr>
          <p:cNvSpPr/>
          <p:nvPr/>
        </p:nvSpPr>
        <p:spPr>
          <a:xfrm>
            <a:off x="6189109" y="4414607"/>
            <a:ext cx="47700" cy="477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ern="0"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sp>
        <p:nvSpPr>
          <p:cNvPr id="57" name="Google Shape;341;p29">
            <a:extLst>
              <a:ext uri="{FF2B5EF4-FFF2-40B4-BE49-F238E27FC236}">
                <a16:creationId xmlns:a16="http://schemas.microsoft.com/office/drawing/2014/main" id="{4AD0F528-9322-9940-99E7-435483FD9FC3}"/>
              </a:ext>
            </a:extLst>
          </p:cNvPr>
          <p:cNvSpPr/>
          <p:nvPr/>
        </p:nvSpPr>
        <p:spPr>
          <a:xfrm rot="19783086">
            <a:off x="6286759" y="3964557"/>
            <a:ext cx="47700" cy="477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ern="0"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sp>
        <p:nvSpPr>
          <p:cNvPr id="58" name="Google Shape;342;p29">
            <a:extLst>
              <a:ext uri="{FF2B5EF4-FFF2-40B4-BE49-F238E27FC236}">
                <a16:creationId xmlns:a16="http://schemas.microsoft.com/office/drawing/2014/main" id="{7087597B-821E-694A-BA11-1E30DA4E6216}"/>
              </a:ext>
            </a:extLst>
          </p:cNvPr>
          <p:cNvSpPr/>
          <p:nvPr/>
        </p:nvSpPr>
        <p:spPr>
          <a:xfrm>
            <a:off x="6603484" y="4264607"/>
            <a:ext cx="47700" cy="477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1E0DF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sp>
        <p:nvSpPr>
          <p:cNvPr id="59" name="Google Shape;343;p29">
            <a:extLst>
              <a:ext uri="{FF2B5EF4-FFF2-40B4-BE49-F238E27FC236}">
                <a16:creationId xmlns:a16="http://schemas.microsoft.com/office/drawing/2014/main" id="{DD07FF0D-4A92-8C49-B2FE-80CCF481F249}"/>
              </a:ext>
            </a:extLst>
          </p:cNvPr>
          <p:cNvSpPr/>
          <p:nvPr/>
        </p:nvSpPr>
        <p:spPr>
          <a:xfrm>
            <a:off x="6920533" y="3874792"/>
            <a:ext cx="47700" cy="477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1E0DF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sp>
        <p:nvSpPr>
          <p:cNvPr id="60" name="Google Shape;345;p29">
            <a:extLst>
              <a:ext uri="{FF2B5EF4-FFF2-40B4-BE49-F238E27FC236}">
                <a16:creationId xmlns:a16="http://schemas.microsoft.com/office/drawing/2014/main" id="{3A10C0B5-9FE7-3844-B0C9-E780B9E806E0}"/>
              </a:ext>
            </a:extLst>
          </p:cNvPr>
          <p:cNvSpPr/>
          <p:nvPr/>
        </p:nvSpPr>
        <p:spPr>
          <a:xfrm>
            <a:off x="7152831" y="4263620"/>
            <a:ext cx="47700" cy="477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ern="0"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cxnSp>
        <p:nvCxnSpPr>
          <p:cNvPr id="61" name="Google Shape;348;p29">
            <a:extLst>
              <a:ext uri="{FF2B5EF4-FFF2-40B4-BE49-F238E27FC236}">
                <a16:creationId xmlns:a16="http://schemas.microsoft.com/office/drawing/2014/main" id="{8281EF00-D716-5346-B3A6-CD2BA5D4743C}"/>
              </a:ext>
            </a:extLst>
          </p:cNvPr>
          <p:cNvCxnSpPr>
            <a:cxnSpLocks/>
            <a:stCxn id="53" idx="5"/>
            <a:endCxn id="56" idx="2"/>
          </p:cNvCxnSpPr>
          <p:nvPr/>
        </p:nvCxnSpPr>
        <p:spPr>
          <a:xfrm flipV="1">
            <a:off x="5900843" y="4438458"/>
            <a:ext cx="288267" cy="212031"/>
          </a:xfrm>
          <a:prstGeom prst="straightConnector1">
            <a:avLst/>
          </a:prstGeom>
          <a:noFill/>
          <a:ln w="9525" cap="flat" cmpd="sng">
            <a:solidFill>
              <a:srgbClr val="44546A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" name="Google Shape;349;p29">
            <a:extLst>
              <a:ext uri="{FF2B5EF4-FFF2-40B4-BE49-F238E27FC236}">
                <a16:creationId xmlns:a16="http://schemas.microsoft.com/office/drawing/2014/main" id="{9944504F-6A22-F343-8ECC-8BF4C9DE650D}"/>
              </a:ext>
            </a:extLst>
          </p:cNvPr>
          <p:cNvCxnSpPr>
            <a:cxnSpLocks/>
            <a:endCxn id="57" idx="3"/>
          </p:cNvCxnSpPr>
          <p:nvPr/>
        </p:nvCxnSpPr>
        <p:spPr>
          <a:xfrm flipV="1">
            <a:off x="6213046" y="4011475"/>
            <a:ext cx="91505" cy="402997"/>
          </a:xfrm>
          <a:prstGeom prst="straightConnector1">
            <a:avLst/>
          </a:prstGeom>
          <a:noFill/>
          <a:ln w="9525" cap="flat" cmpd="sng">
            <a:solidFill>
              <a:srgbClr val="44546A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" name="Google Shape;350;p29">
            <a:extLst>
              <a:ext uri="{FF2B5EF4-FFF2-40B4-BE49-F238E27FC236}">
                <a16:creationId xmlns:a16="http://schemas.microsoft.com/office/drawing/2014/main" id="{E85E84C2-FF73-5342-8C99-7B9919F08AEE}"/>
              </a:ext>
            </a:extLst>
          </p:cNvPr>
          <p:cNvCxnSpPr>
            <a:cxnSpLocks/>
            <a:stCxn id="56" idx="6"/>
            <a:endCxn id="58" idx="3"/>
          </p:cNvCxnSpPr>
          <p:nvPr/>
        </p:nvCxnSpPr>
        <p:spPr>
          <a:xfrm rot="10800000" flipH="1">
            <a:off x="6236809" y="4305257"/>
            <a:ext cx="373800" cy="133200"/>
          </a:xfrm>
          <a:prstGeom prst="straightConnector1">
            <a:avLst/>
          </a:prstGeom>
          <a:noFill/>
          <a:ln w="9525" cap="flat" cmpd="sng">
            <a:solidFill>
              <a:srgbClr val="44546A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" name="Google Shape;351;p29">
            <a:extLst>
              <a:ext uri="{FF2B5EF4-FFF2-40B4-BE49-F238E27FC236}">
                <a16:creationId xmlns:a16="http://schemas.microsoft.com/office/drawing/2014/main" id="{C0439EA8-4E97-D040-B2BB-BD01085F1216}"/>
              </a:ext>
            </a:extLst>
          </p:cNvPr>
          <p:cNvCxnSpPr>
            <a:cxnSpLocks/>
            <a:stCxn id="58" idx="7"/>
            <a:endCxn id="59" idx="3"/>
          </p:cNvCxnSpPr>
          <p:nvPr/>
        </p:nvCxnSpPr>
        <p:spPr>
          <a:xfrm flipV="1">
            <a:off x="6644199" y="3915507"/>
            <a:ext cx="283321" cy="356087"/>
          </a:xfrm>
          <a:prstGeom prst="straightConnector1">
            <a:avLst/>
          </a:prstGeom>
          <a:noFill/>
          <a:ln w="9525" cap="flat" cmpd="sng">
            <a:solidFill>
              <a:srgbClr val="44546A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" name="Google Shape;353;p29">
            <a:extLst>
              <a:ext uri="{FF2B5EF4-FFF2-40B4-BE49-F238E27FC236}">
                <a16:creationId xmlns:a16="http://schemas.microsoft.com/office/drawing/2014/main" id="{E90DC382-F1C7-EB49-B7CB-79DDCF36160D}"/>
              </a:ext>
            </a:extLst>
          </p:cNvPr>
          <p:cNvCxnSpPr>
            <a:cxnSpLocks/>
            <a:endCxn id="55" idx="2"/>
          </p:cNvCxnSpPr>
          <p:nvPr/>
        </p:nvCxnSpPr>
        <p:spPr>
          <a:xfrm>
            <a:off x="6303584" y="5134632"/>
            <a:ext cx="435600" cy="131100"/>
          </a:xfrm>
          <a:prstGeom prst="straightConnector1">
            <a:avLst/>
          </a:prstGeom>
          <a:noFill/>
          <a:ln w="9525" cap="flat" cmpd="sng">
            <a:solidFill>
              <a:srgbClr val="44546A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6" name="Google Shape;343;p29">
            <a:extLst>
              <a:ext uri="{FF2B5EF4-FFF2-40B4-BE49-F238E27FC236}">
                <a16:creationId xmlns:a16="http://schemas.microsoft.com/office/drawing/2014/main" id="{E3205ED4-7921-A943-B2C3-AFDD35EAA26F}"/>
              </a:ext>
            </a:extLst>
          </p:cNvPr>
          <p:cNvSpPr/>
          <p:nvPr/>
        </p:nvSpPr>
        <p:spPr>
          <a:xfrm>
            <a:off x="7356913" y="4071290"/>
            <a:ext cx="47700" cy="477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1E0DF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cxnSp>
        <p:nvCxnSpPr>
          <p:cNvPr id="67" name="直接连接符 31">
            <a:extLst>
              <a:ext uri="{FF2B5EF4-FFF2-40B4-BE49-F238E27FC236}">
                <a16:creationId xmlns:a16="http://schemas.microsoft.com/office/drawing/2014/main" id="{86FB214E-7568-5540-9739-EADC8B1D440B}"/>
              </a:ext>
            </a:extLst>
          </p:cNvPr>
          <p:cNvCxnSpPr>
            <a:cxnSpLocks/>
            <a:stCxn id="59" idx="6"/>
            <a:endCxn id="66" idx="2"/>
          </p:cNvCxnSpPr>
          <p:nvPr/>
        </p:nvCxnSpPr>
        <p:spPr>
          <a:xfrm>
            <a:off x="6968233" y="3898642"/>
            <a:ext cx="388680" cy="196498"/>
          </a:xfrm>
          <a:prstGeom prst="line">
            <a:avLst/>
          </a:prstGeom>
          <a:noFill/>
          <a:ln w="63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8" name="文本框 67">
                <a:extLst>
                  <a:ext uri="{FF2B5EF4-FFF2-40B4-BE49-F238E27FC236}">
                    <a16:creationId xmlns:a16="http://schemas.microsoft.com/office/drawing/2014/main" id="{3F6BB439-1EA2-EC4E-A7B3-CC0069C6EE2D}"/>
                  </a:ext>
                </a:extLst>
              </p:cNvPr>
              <p:cNvSpPr txBox="1"/>
              <p:nvPr/>
            </p:nvSpPr>
            <p:spPr>
              <a:xfrm>
                <a:off x="6875125" y="4216772"/>
                <a:ext cx="651925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1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 sz="1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  <m:t>x</m:t>
                          </m:r>
                        </m:e>
                        <m:sub>
                          <m:r>
                            <a:rPr lang="en-US" altLang="zh-CN" sz="1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  <m:t>𝑛𝑒𝑤</m:t>
                          </m:r>
                        </m:sub>
                      </m:sSub>
                    </m:oMath>
                  </m:oMathPara>
                </a14:m>
                <a:endParaRPr lang="zh-CN" altLang="en-US" sz="1200" dirty="0">
                  <a:solidFill>
                    <a:prstClr val="black"/>
                  </a:solidFill>
                  <a:latin typeface="DengXian" panose="020F0502020204030204"/>
                  <a:ea typeface="DengXian" panose="02010600030101010101" pitchFamily="2" charset="-122"/>
                  <a:cs typeface="+mn-cs"/>
                </a:endParaRPr>
              </a:p>
            </p:txBody>
          </p:sp>
        </mc:Choice>
        <mc:Fallback xmlns="">
          <p:sp>
            <p:nvSpPr>
              <p:cNvPr id="68" name="文本框 67">
                <a:extLst>
                  <a:ext uri="{FF2B5EF4-FFF2-40B4-BE49-F238E27FC236}">
                    <a16:creationId xmlns:a16="http://schemas.microsoft.com/office/drawing/2014/main" id="{3F6BB439-1EA2-EC4E-A7B3-CC0069C6EE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75125" y="4216772"/>
                <a:ext cx="651925" cy="24622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9" name="文本框 68">
                <a:extLst>
                  <a:ext uri="{FF2B5EF4-FFF2-40B4-BE49-F238E27FC236}">
                    <a16:creationId xmlns:a16="http://schemas.microsoft.com/office/drawing/2014/main" id="{5D2B8D0D-954C-2A48-AB47-25D2E9DD42CA}"/>
                  </a:ext>
                </a:extLst>
              </p:cNvPr>
              <p:cNvSpPr txBox="1"/>
              <p:nvPr/>
            </p:nvSpPr>
            <p:spPr>
              <a:xfrm>
                <a:off x="6125579" y="4095419"/>
                <a:ext cx="62022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1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 sz="1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  <m:t>x</m:t>
                          </m:r>
                        </m:e>
                        <m:sub>
                          <m:r>
                            <a:rPr lang="en-US" altLang="zh-CN" sz="1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  <m:t>𝑛𝑒𝑎𝑟</m:t>
                          </m:r>
                        </m:sub>
                      </m:sSub>
                    </m:oMath>
                  </m:oMathPara>
                </a14:m>
                <a:endParaRPr lang="zh-CN" altLang="en-US" dirty="0">
                  <a:solidFill>
                    <a:prstClr val="black"/>
                  </a:solidFill>
                  <a:latin typeface="DengXian" panose="020F0502020204030204"/>
                  <a:ea typeface="DengXian" panose="02010600030101010101" pitchFamily="2" charset="-122"/>
                  <a:cs typeface="+mn-cs"/>
                </a:endParaRPr>
              </a:p>
            </p:txBody>
          </p:sp>
        </mc:Choice>
        <mc:Fallback xmlns="">
          <p:sp>
            <p:nvSpPr>
              <p:cNvPr id="69" name="文本框 68">
                <a:extLst>
                  <a:ext uri="{FF2B5EF4-FFF2-40B4-BE49-F238E27FC236}">
                    <a16:creationId xmlns:a16="http://schemas.microsoft.com/office/drawing/2014/main" id="{5D2B8D0D-954C-2A48-AB47-25D2E9DD42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5579" y="4095419"/>
                <a:ext cx="620220" cy="24622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0" name="椭圆 69">
            <a:extLst>
              <a:ext uri="{FF2B5EF4-FFF2-40B4-BE49-F238E27FC236}">
                <a16:creationId xmlns:a16="http://schemas.microsoft.com/office/drawing/2014/main" id="{5C9CB5E1-8145-874A-A68F-D3BE18945558}"/>
              </a:ext>
            </a:extLst>
          </p:cNvPr>
          <p:cNvSpPr/>
          <p:nvPr/>
        </p:nvSpPr>
        <p:spPr>
          <a:xfrm>
            <a:off x="6580106" y="3710107"/>
            <a:ext cx="1160246" cy="1136067"/>
          </a:xfrm>
          <a:prstGeom prst="ellipse">
            <a:avLst/>
          </a:prstGeom>
          <a:noFill/>
          <a:ln w="12700" cap="flat" cmpd="sng" algn="ctr">
            <a:solidFill>
              <a:srgbClr val="1E0DF7"/>
            </a:solidFill>
            <a:prstDash val="sysDash"/>
            <a:miter lim="800000"/>
          </a:ln>
          <a:effectLst/>
        </p:spPr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kern="0">
              <a:solidFill>
                <a:prstClr val="white"/>
              </a:solidFill>
              <a:latin typeface="DengXian" panose="020F0502020204030204"/>
              <a:ea typeface="DengXian" panose="02010600030101010101" pitchFamily="2" charset="-122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1" name="文本框 70">
                <a:extLst>
                  <a:ext uri="{FF2B5EF4-FFF2-40B4-BE49-F238E27FC236}">
                    <a16:creationId xmlns:a16="http://schemas.microsoft.com/office/drawing/2014/main" id="{106A58B3-B6B0-1741-A63D-477824D77DF6}"/>
                  </a:ext>
                </a:extLst>
              </p:cNvPr>
              <p:cNvSpPr txBox="1"/>
              <p:nvPr/>
            </p:nvSpPr>
            <p:spPr>
              <a:xfrm>
                <a:off x="6775609" y="3739330"/>
                <a:ext cx="62022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1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 sz="1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  <m:t>x</m:t>
                          </m:r>
                        </m:e>
                        <m:sub>
                          <m:r>
                            <a:rPr lang="en-US" altLang="zh-CN" sz="1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zh-CN" altLang="en-US" dirty="0">
                  <a:solidFill>
                    <a:prstClr val="black"/>
                  </a:solidFill>
                  <a:latin typeface="DengXian" panose="020F0502020204030204"/>
                  <a:ea typeface="DengXian" panose="02010600030101010101" pitchFamily="2" charset="-122"/>
                  <a:cs typeface="+mn-cs"/>
                </a:endParaRPr>
              </a:p>
            </p:txBody>
          </p:sp>
        </mc:Choice>
        <mc:Fallback xmlns="">
          <p:sp>
            <p:nvSpPr>
              <p:cNvPr id="71" name="文本框 70">
                <a:extLst>
                  <a:ext uri="{FF2B5EF4-FFF2-40B4-BE49-F238E27FC236}">
                    <a16:creationId xmlns:a16="http://schemas.microsoft.com/office/drawing/2014/main" id="{106A58B3-B6B0-1741-A63D-477824D77D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75609" y="3739330"/>
                <a:ext cx="620220" cy="246221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2" name="文本框 71">
                <a:extLst>
                  <a:ext uri="{FF2B5EF4-FFF2-40B4-BE49-F238E27FC236}">
                    <a16:creationId xmlns:a16="http://schemas.microsoft.com/office/drawing/2014/main" id="{1493E7FC-95B8-2C49-9097-A70C4C9F028D}"/>
                  </a:ext>
                </a:extLst>
              </p:cNvPr>
              <p:cNvSpPr txBox="1"/>
              <p:nvPr/>
            </p:nvSpPr>
            <p:spPr>
              <a:xfrm>
                <a:off x="7167832" y="3903155"/>
                <a:ext cx="62022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1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 sz="1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  <m:t>x</m:t>
                          </m:r>
                        </m:e>
                        <m:sub>
                          <m:r>
                            <a:rPr lang="en-US" altLang="zh-CN" sz="1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zh-CN" altLang="en-US" dirty="0">
                  <a:solidFill>
                    <a:prstClr val="black"/>
                  </a:solidFill>
                  <a:latin typeface="DengXian" panose="020F0502020204030204"/>
                  <a:ea typeface="DengXian" panose="02010600030101010101" pitchFamily="2" charset="-122"/>
                  <a:cs typeface="+mn-cs"/>
                </a:endParaRPr>
              </a:p>
            </p:txBody>
          </p:sp>
        </mc:Choice>
        <mc:Fallback xmlns="">
          <p:sp>
            <p:nvSpPr>
              <p:cNvPr id="72" name="文本框 71">
                <a:extLst>
                  <a:ext uri="{FF2B5EF4-FFF2-40B4-BE49-F238E27FC236}">
                    <a16:creationId xmlns:a16="http://schemas.microsoft.com/office/drawing/2014/main" id="{1493E7FC-95B8-2C49-9097-A70C4C9F028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67832" y="3903155"/>
                <a:ext cx="620220" cy="246221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39" name="直接连接符 39">
            <a:extLst>
              <a:ext uri="{FF2B5EF4-FFF2-40B4-BE49-F238E27FC236}">
                <a16:creationId xmlns:a16="http://schemas.microsoft.com/office/drawing/2014/main" id="{1489435F-9BE9-CE41-B53B-F9A598532B2A}"/>
              </a:ext>
            </a:extLst>
          </p:cNvPr>
          <p:cNvCxnSpPr>
            <a:cxnSpLocks/>
          </p:cNvCxnSpPr>
          <p:nvPr/>
        </p:nvCxnSpPr>
        <p:spPr>
          <a:xfrm flipV="1">
            <a:off x="6638251" y="4293135"/>
            <a:ext cx="533413" cy="1145"/>
          </a:xfrm>
          <a:prstGeom prst="line">
            <a:avLst/>
          </a:prstGeom>
          <a:ln w="12700">
            <a:solidFill>
              <a:srgbClr val="00B050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直接连接符 42">
            <a:extLst>
              <a:ext uri="{FF2B5EF4-FFF2-40B4-BE49-F238E27FC236}">
                <a16:creationId xmlns:a16="http://schemas.microsoft.com/office/drawing/2014/main" id="{2DA40955-EAC4-9C4A-96AA-EF4E5EF7CD49}"/>
              </a:ext>
            </a:extLst>
          </p:cNvPr>
          <p:cNvCxnSpPr>
            <a:cxnSpLocks/>
          </p:cNvCxnSpPr>
          <p:nvPr/>
        </p:nvCxnSpPr>
        <p:spPr>
          <a:xfrm>
            <a:off x="6938435" y="3904529"/>
            <a:ext cx="233228" cy="380139"/>
          </a:xfrm>
          <a:prstGeom prst="line">
            <a:avLst/>
          </a:prstGeom>
          <a:ln w="12700">
            <a:solidFill>
              <a:srgbClr val="00B050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5">
            <a:extLst>
              <a:ext uri="{FF2B5EF4-FFF2-40B4-BE49-F238E27FC236}">
                <a16:creationId xmlns:a16="http://schemas.microsoft.com/office/drawing/2014/main" id="{1C804616-EAEF-EC43-8FE9-228C47C3E143}"/>
              </a:ext>
            </a:extLst>
          </p:cNvPr>
          <p:cNvCxnSpPr>
            <a:cxnSpLocks/>
          </p:cNvCxnSpPr>
          <p:nvPr/>
        </p:nvCxnSpPr>
        <p:spPr>
          <a:xfrm flipV="1">
            <a:off x="7171663" y="4098401"/>
            <a:ext cx="203200" cy="186266"/>
          </a:xfrm>
          <a:prstGeom prst="line">
            <a:avLst/>
          </a:prstGeom>
          <a:ln w="12700">
            <a:solidFill>
              <a:srgbClr val="00B050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内容占位符 2"/>
          <p:cNvSpPr>
            <a:spLocks noGrp="1"/>
          </p:cNvSpPr>
          <p:nvPr>
            <p:ph sz="quarter" idx="1"/>
          </p:nvPr>
        </p:nvSpPr>
        <p:spPr>
          <a:xfrm>
            <a:off x="508357" y="1774269"/>
            <a:ext cx="8291264" cy="3655314"/>
          </a:xfrm>
        </p:spPr>
        <p:txBody>
          <a:bodyPr/>
          <a:lstStyle/>
          <a:p>
            <a:pPr>
              <a:spcBef>
                <a:spcPts val="900"/>
              </a:spcBef>
            </a:pPr>
            <a:r>
              <a:rPr kumimoji="1" lang="zh-CN" altLang="en-US" dirty="0"/>
              <a:t>针对</a:t>
            </a:r>
            <a:r>
              <a:rPr kumimoji="1" lang="zh-CN" altLang="en-US"/>
              <a:t>问题：非最优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391323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RRT*</a:t>
            </a:r>
            <a:endParaRPr kumimoji="1" lang="zh-CN" altLang="en-US" dirty="0">
              <a:latin typeface="+mn-lt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B011C965-6388-2944-ACC2-0E401065B57D}"/>
              </a:ext>
            </a:extLst>
          </p:cNvPr>
          <p:cNvGrpSpPr/>
          <p:nvPr/>
        </p:nvGrpSpPr>
        <p:grpSpPr>
          <a:xfrm>
            <a:off x="539552" y="2557141"/>
            <a:ext cx="4579122" cy="3312926"/>
            <a:chOff x="6873615" y="2244819"/>
            <a:chExt cx="4579122" cy="3312926"/>
          </a:xfrm>
        </p:grpSpPr>
        <p:pic>
          <p:nvPicPr>
            <p:cNvPr id="7" name="图片 6" descr="图片包含 文字&#10;&#10;描述已自动生成">
              <a:extLst>
                <a:ext uri="{FF2B5EF4-FFF2-40B4-BE49-F238E27FC236}">
                  <a16:creationId xmlns:a16="http://schemas.microsoft.com/office/drawing/2014/main" id="{DD4E84C1-B504-1246-8872-E96610CA5C3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73615" y="2244819"/>
              <a:ext cx="4579122" cy="3312926"/>
            </a:xfrm>
            <a:prstGeom prst="rect">
              <a:avLst/>
            </a:prstGeom>
          </p:spPr>
        </p:pic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C70F9B34-DD53-674C-849E-5E088E223702}"/>
                </a:ext>
              </a:extLst>
            </p:cNvPr>
            <p:cNvSpPr/>
            <p:nvPr/>
          </p:nvSpPr>
          <p:spPr>
            <a:xfrm>
              <a:off x="8398827" y="2266335"/>
              <a:ext cx="26161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kumimoji="1" lang="zh-CN" altLang="en-US" sz="1200" b="1" dirty="0">
                  <a:solidFill>
                    <a:prstClr val="black"/>
                  </a:solidFill>
                  <a:latin typeface="Century Schoolbook" charset="0"/>
                </a:rPr>
                <a:t>*</a:t>
              </a:r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D43B8217-7811-BF48-BACA-58E39B988586}"/>
              </a:ext>
            </a:extLst>
          </p:cNvPr>
          <p:cNvSpPr txBox="1"/>
          <p:nvPr/>
        </p:nvSpPr>
        <p:spPr>
          <a:xfrm>
            <a:off x="1426842" y="5134633"/>
            <a:ext cx="3361183" cy="248923"/>
          </a:xfrm>
          <a:prstGeom prst="rect">
            <a:avLst/>
          </a:prstGeom>
          <a:solidFill>
            <a:srgbClr val="FE8637">
              <a:alpha val="34902"/>
            </a:srgbClr>
          </a:solidFill>
          <a:ln>
            <a:noFill/>
          </a:ln>
        </p:spPr>
        <p:txBody>
          <a:bodyPr wrap="square" rtlCol="0">
            <a:noAutofit/>
          </a:bodyPr>
          <a:lstStyle/>
          <a:p>
            <a:pPr>
              <a:defRPr/>
            </a:pPr>
            <a:r>
              <a:rPr kumimoji="1" lang="en-US" altLang="zh-CN" sz="1400" dirty="0">
                <a:solidFill>
                  <a:prstClr val="black"/>
                </a:solidFill>
                <a:latin typeface="Century Schoolbook" charset="0"/>
              </a:rPr>
              <a:t> </a:t>
            </a:r>
            <a:endParaRPr kumimoji="1" lang="zh-CN" altLang="en-US" dirty="0">
              <a:solidFill>
                <a:prstClr val="black"/>
              </a:solidFill>
              <a:latin typeface="Century Schoolbook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50E04B5E-C6BC-1449-82AD-DAD4BEBE793C}"/>
              </a:ext>
            </a:extLst>
          </p:cNvPr>
          <p:cNvSpPr txBox="1"/>
          <p:nvPr/>
        </p:nvSpPr>
        <p:spPr>
          <a:xfrm>
            <a:off x="5190092" y="2548054"/>
            <a:ext cx="39402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kumimoji="1" lang="zh-CN" altLang="en-US" sz="2400" b="1" dirty="0">
                <a:solidFill>
                  <a:srgbClr val="0070C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根据总最短路径选择父节点</a:t>
            </a:r>
          </a:p>
        </p:txBody>
      </p:sp>
      <p:sp>
        <p:nvSpPr>
          <p:cNvPr id="43" name="Google Shape;326;p29">
            <a:extLst>
              <a:ext uri="{FF2B5EF4-FFF2-40B4-BE49-F238E27FC236}">
                <a16:creationId xmlns:a16="http://schemas.microsoft.com/office/drawing/2014/main" id="{593FD3BB-671F-0E49-8C6E-8218F791E9B8}"/>
              </a:ext>
            </a:extLst>
          </p:cNvPr>
          <p:cNvSpPr/>
          <p:nvPr/>
        </p:nvSpPr>
        <p:spPr>
          <a:xfrm>
            <a:off x="5430834" y="5413732"/>
            <a:ext cx="118500" cy="1035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ern="0"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sp>
        <p:nvSpPr>
          <p:cNvPr id="44" name="Google Shape;327;p29">
            <a:extLst>
              <a:ext uri="{FF2B5EF4-FFF2-40B4-BE49-F238E27FC236}">
                <a16:creationId xmlns:a16="http://schemas.microsoft.com/office/drawing/2014/main" id="{779E5565-C1AB-2346-A8A5-58A18EBEDF9D}"/>
              </a:ext>
            </a:extLst>
          </p:cNvPr>
          <p:cNvSpPr/>
          <p:nvPr/>
        </p:nvSpPr>
        <p:spPr>
          <a:xfrm>
            <a:off x="7740034" y="3720182"/>
            <a:ext cx="118500" cy="103500"/>
          </a:xfrm>
          <a:prstGeom prst="ellipse">
            <a:avLst/>
          </a:prstGeom>
          <a:solidFill>
            <a:srgbClr val="00FF00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ern="0"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sp>
        <p:nvSpPr>
          <p:cNvPr id="45" name="Google Shape;328;p29">
            <a:extLst>
              <a:ext uri="{FF2B5EF4-FFF2-40B4-BE49-F238E27FC236}">
                <a16:creationId xmlns:a16="http://schemas.microsoft.com/office/drawing/2014/main" id="{ADFB277F-0390-D04C-B76F-A67258F8BA9E}"/>
              </a:ext>
            </a:extLst>
          </p:cNvPr>
          <p:cNvSpPr/>
          <p:nvPr/>
        </p:nvSpPr>
        <p:spPr>
          <a:xfrm>
            <a:off x="5397159" y="3829282"/>
            <a:ext cx="708600" cy="461700"/>
          </a:xfrm>
          <a:prstGeom prst="parallelogram">
            <a:avLst>
              <a:gd name="adj" fmla="val 25000"/>
            </a:avLst>
          </a:prstGeom>
          <a:solidFill>
            <a:srgbClr val="EFEFEF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ern="0"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sp>
        <p:nvSpPr>
          <p:cNvPr id="46" name="Google Shape;329;p29">
            <a:extLst>
              <a:ext uri="{FF2B5EF4-FFF2-40B4-BE49-F238E27FC236}">
                <a16:creationId xmlns:a16="http://schemas.microsoft.com/office/drawing/2014/main" id="{D81149A4-4A8B-2C43-B467-84B4D5E34522}"/>
              </a:ext>
            </a:extLst>
          </p:cNvPr>
          <p:cNvSpPr/>
          <p:nvPr/>
        </p:nvSpPr>
        <p:spPr>
          <a:xfrm>
            <a:off x="7149934" y="5007782"/>
            <a:ext cx="708600" cy="461700"/>
          </a:xfrm>
          <a:prstGeom prst="parallelogram">
            <a:avLst>
              <a:gd name="adj" fmla="val 25000"/>
            </a:avLst>
          </a:prstGeom>
          <a:solidFill>
            <a:srgbClr val="EFEFEF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ern="0"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sp>
        <p:nvSpPr>
          <p:cNvPr id="47" name="Google Shape;330;p29">
            <a:extLst>
              <a:ext uri="{FF2B5EF4-FFF2-40B4-BE49-F238E27FC236}">
                <a16:creationId xmlns:a16="http://schemas.microsoft.com/office/drawing/2014/main" id="{28BECDEF-2A9E-AC4B-A062-4F0BCF358203}"/>
              </a:ext>
            </a:extLst>
          </p:cNvPr>
          <p:cNvSpPr/>
          <p:nvPr/>
        </p:nvSpPr>
        <p:spPr>
          <a:xfrm>
            <a:off x="6671084" y="3429782"/>
            <a:ext cx="581400" cy="399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ern="0"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sp>
        <p:nvSpPr>
          <p:cNvPr id="48" name="Google Shape;331;p29">
            <a:extLst>
              <a:ext uri="{FF2B5EF4-FFF2-40B4-BE49-F238E27FC236}">
                <a16:creationId xmlns:a16="http://schemas.microsoft.com/office/drawing/2014/main" id="{6CA1DDA5-5B71-5448-8AA8-1C402B3304E9}"/>
              </a:ext>
            </a:extLst>
          </p:cNvPr>
          <p:cNvSpPr/>
          <p:nvPr/>
        </p:nvSpPr>
        <p:spPr>
          <a:xfrm>
            <a:off x="6352609" y="4553907"/>
            <a:ext cx="423000" cy="3423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ern="0"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cxnSp>
        <p:nvCxnSpPr>
          <p:cNvPr id="49" name="Google Shape;332;p29">
            <a:extLst>
              <a:ext uri="{FF2B5EF4-FFF2-40B4-BE49-F238E27FC236}">
                <a16:creationId xmlns:a16="http://schemas.microsoft.com/office/drawing/2014/main" id="{D4D0D352-3C7F-CA41-B115-97632BB0B712}"/>
              </a:ext>
            </a:extLst>
          </p:cNvPr>
          <p:cNvCxnSpPr>
            <a:cxnSpLocks/>
            <a:stCxn id="43" idx="7"/>
            <a:endCxn id="50" idx="3"/>
          </p:cNvCxnSpPr>
          <p:nvPr/>
        </p:nvCxnSpPr>
        <p:spPr>
          <a:xfrm flipV="1">
            <a:off x="5531980" y="5016297"/>
            <a:ext cx="278190" cy="412593"/>
          </a:xfrm>
          <a:prstGeom prst="straightConnector1">
            <a:avLst/>
          </a:prstGeom>
          <a:noFill/>
          <a:ln w="9525" cap="flat" cmpd="sng">
            <a:solidFill>
              <a:srgbClr val="44546A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" name="Google Shape;333;p29">
            <a:extLst>
              <a:ext uri="{FF2B5EF4-FFF2-40B4-BE49-F238E27FC236}">
                <a16:creationId xmlns:a16="http://schemas.microsoft.com/office/drawing/2014/main" id="{BBFE907E-DD3B-074C-89B5-67E5955DC291}"/>
              </a:ext>
            </a:extLst>
          </p:cNvPr>
          <p:cNvSpPr/>
          <p:nvPr/>
        </p:nvSpPr>
        <p:spPr>
          <a:xfrm>
            <a:off x="5803184" y="4975582"/>
            <a:ext cx="47700" cy="477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ern="0"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cxnSp>
        <p:nvCxnSpPr>
          <p:cNvPr id="51" name="Google Shape;334;p29">
            <a:extLst>
              <a:ext uri="{FF2B5EF4-FFF2-40B4-BE49-F238E27FC236}">
                <a16:creationId xmlns:a16="http://schemas.microsoft.com/office/drawing/2014/main" id="{1A107646-F99D-184F-ACE6-E241C5BBAD16}"/>
              </a:ext>
            </a:extLst>
          </p:cNvPr>
          <p:cNvCxnSpPr>
            <a:cxnSpLocks/>
            <a:stCxn id="50" idx="6"/>
            <a:endCxn id="52" idx="2"/>
          </p:cNvCxnSpPr>
          <p:nvPr/>
        </p:nvCxnSpPr>
        <p:spPr>
          <a:xfrm>
            <a:off x="5850884" y="4999432"/>
            <a:ext cx="408204" cy="123214"/>
          </a:xfrm>
          <a:prstGeom prst="straightConnector1">
            <a:avLst/>
          </a:prstGeom>
          <a:noFill/>
          <a:ln w="9525" cap="flat" cmpd="sng">
            <a:solidFill>
              <a:srgbClr val="44546A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2" name="Google Shape;335;p29">
            <a:extLst>
              <a:ext uri="{FF2B5EF4-FFF2-40B4-BE49-F238E27FC236}">
                <a16:creationId xmlns:a16="http://schemas.microsoft.com/office/drawing/2014/main" id="{DE171E89-6F34-8746-840E-DB677453878C}"/>
              </a:ext>
            </a:extLst>
          </p:cNvPr>
          <p:cNvSpPr/>
          <p:nvPr/>
        </p:nvSpPr>
        <p:spPr>
          <a:xfrm rot="1831089">
            <a:off x="6255784" y="5110907"/>
            <a:ext cx="47700" cy="477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ern="0"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sp>
        <p:nvSpPr>
          <p:cNvPr id="53" name="Google Shape;336;p29">
            <a:extLst>
              <a:ext uri="{FF2B5EF4-FFF2-40B4-BE49-F238E27FC236}">
                <a16:creationId xmlns:a16="http://schemas.microsoft.com/office/drawing/2014/main" id="{4C937CBC-169D-0D4C-803E-8AB6CD5A7BE9}"/>
              </a:ext>
            </a:extLst>
          </p:cNvPr>
          <p:cNvSpPr/>
          <p:nvPr/>
        </p:nvSpPr>
        <p:spPr>
          <a:xfrm rot="10800000" flipH="1">
            <a:off x="5860384" y="4642360"/>
            <a:ext cx="47400" cy="555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ern="0"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cxnSp>
        <p:nvCxnSpPr>
          <p:cNvPr id="54" name="Google Shape;337;p29">
            <a:extLst>
              <a:ext uri="{FF2B5EF4-FFF2-40B4-BE49-F238E27FC236}">
                <a16:creationId xmlns:a16="http://schemas.microsoft.com/office/drawing/2014/main" id="{A9F413A4-AA09-D245-8CD4-2B7BE96298E7}"/>
              </a:ext>
            </a:extLst>
          </p:cNvPr>
          <p:cNvCxnSpPr>
            <a:cxnSpLocks/>
            <a:stCxn id="50" idx="0"/>
            <a:endCxn id="53" idx="0"/>
          </p:cNvCxnSpPr>
          <p:nvPr/>
        </p:nvCxnSpPr>
        <p:spPr>
          <a:xfrm flipV="1">
            <a:off x="5827034" y="4697860"/>
            <a:ext cx="57050" cy="277722"/>
          </a:xfrm>
          <a:prstGeom prst="straightConnector1">
            <a:avLst/>
          </a:prstGeom>
          <a:noFill/>
          <a:ln w="9525" cap="flat" cmpd="sng">
            <a:solidFill>
              <a:srgbClr val="44546A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5" name="Google Shape;338;p29">
            <a:extLst>
              <a:ext uri="{FF2B5EF4-FFF2-40B4-BE49-F238E27FC236}">
                <a16:creationId xmlns:a16="http://schemas.microsoft.com/office/drawing/2014/main" id="{EE1E5B53-C20D-7245-8BE0-046CF18FA790}"/>
              </a:ext>
            </a:extLst>
          </p:cNvPr>
          <p:cNvSpPr/>
          <p:nvPr/>
        </p:nvSpPr>
        <p:spPr>
          <a:xfrm>
            <a:off x="6739184" y="5241882"/>
            <a:ext cx="47700" cy="477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ern="0"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sp>
        <p:nvSpPr>
          <p:cNvPr id="56" name="Google Shape;340;p29">
            <a:extLst>
              <a:ext uri="{FF2B5EF4-FFF2-40B4-BE49-F238E27FC236}">
                <a16:creationId xmlns:a16="http://schemas.microsoft.com/office/drawing/2014/main" id="{A574DA35-A46F-174D-B258-F3445FEFAADE}"/>
              </a:ext>
            </a:extLst>
          </p:cNvPr>
          <p:cNvSpPr/>
          <p:nvPr/>
        </p:nvSpPr>
        <p:spPr>
          <a:xfrm>
            <a:off x="6189109" y="4414607"/>
            <a:ext cx="47700" cy="477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ern="0"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sp>
        <p:nvSpPr>
          <p:cNvPr id="57" name="Google Shape;341;p29">
            <a:extLst>
              <a:ext uri="{FF2B5EF4-FFF2-40B4-BE49-F238E27FC236}">
                <a16:creationId xmlns:a16="http://schemas.microsoft.com/office/drawing/2014/main" id="{4AD0F528-9322-9940-99E7-435483FD9FC3}"/>
              </a:ext>
            </a:extLst>
          </p:cNvPr>
          <p:cNvSpPr/>
          <p:nvPr/>
        </p:nvSpPr>
        <p:spPr>
          <a:xfrm rot="19783086">
            <a:off x="6286759" y="3964557"/>
            <a:ext cx="47700" cy="477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ern="0"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sp>
        <p:nvSpPr>
          <p:cNvPr id="58" name="Google Shape;342;p29">
            <a:extLst>
              <a:ext uri="{FF2B5EF4-FFF2-40B4-BE49-F238E27FC236}">
                <a16:creationId xmlns:a16="http://schemas.microsoft.com/office/drawing/2014/main" id="{7087597B-821E-694A-BA11-1E30DA4E6216}"/>
              </a:ext>
            </a:extLst>
          </p:cNvPr>
          <p:cNvSpPr/>
          <p:nvPr/>
        </p:nvSpPr>
        <p:spPr>
          <a:xfrm>
            <a:off x="6603484" y="4264607"/>
            <a:ext cx="47700" cy="477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1E0DF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sp>
        <p:nvSpPr>
          <p:cNvPr id="59" name="Google Shape;343;p29">
            <a:extLst>
              <a:ext uri="{FF2B5EF4-FFF2-40B4-BE49-F238E27FC236}">
                <a16:creationId xmlns:a16="http://schemas.microsoft.com/office/drawing/2014/main" id="{DD07FF0D-4A92-8C49-B2FE-80CCF481F249}"/>
              </a:ext>
            </a:extLst>
          </p:cNvPr>
          <p:cNvSpPr/>
          <p:nvPr/>
        </p:nvSpPr>
        <p:spPr>
          <a:xfrm>
            <a:off x="6920533" y="3874792"/>
            <a:ext cx="47700" cy="477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1E0DF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sp>
        <p:nvSpPr>
          <p:cNvPr id="60" name="Google Shape;345;p29">
            <a:extLst>
              <a:ext uri="{FF2B5EF4-FFF2-40B4-BE49-F238E27FC236}">
                <a16:creationId xmlns:a16="http://schemas.microsoft.com/office/drawing/2014/main" id="{3A10C0B5-9FE7-3844-B0C9-E780B9E806E0}"/>
              </a:ext>
            </a:extLst>
          </p:cNvPr>
          <p:cNvSpPr/>
          <p:nvPr/>
        </p:nvSpPr>
        <p:spPr>
          <a:xfrm>
            <a:off x="7152831" y="4263620"/>
            <a:ext cx="47700" cy="477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ern="0"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cxnSp>
        <p:nvCxnSpPr>
          <p:cNvPr id="61" name="Google Shape;348;p29">
            <a:extLst>
              <a:ext uri="{FF2B5EF4-FFF2-40B4-BE49-F238E27FC236}">
                <a16:creationId xmlns:a16="http://schemas.microsoft.com/office/drawing/2014/main" id="{8281EF00-D716-5346-B3A6-CD2BA5D4743C}"/>
              </a:ext>
            </a:extLst>
          </p:cNvPr>
          <p:cNvCxnSpPr>
            <a:cxnSpLocks/>
            <a:stCxn id="53" idx="5"/>
            <a:endCxn id="56" idx="2"/>
          </p:cNvCxnSpPr>
          <p:nvPr/>
        </p:nvCxnSpPr>
        <p:spPr>
          <a:xfrm flipV="1">
            <a:off x="5900843" y="4438458"/>
            <a:ext cx="288267" cy="212031"/>
          </a:xfrm>
          <a:prstGeom prst="straightConnector1">
            <a:avLst/>
          </a:prstGeom>
          <a:noFill/>
          <a:ln w="9525" cap="flat" cmpd="sng">
            <a:solidFill>
              <a:srgbClr val="44546A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" name="Google Shape;349;p29">
            <a:extLst>
              <a:ext uri="{FF2B5EF4-FFF2-40B4-BE49-F238E27FC236}">
                <a16:creationId xmlns:a16="http://schemas.microsoft.com/office/drawing/2014/main" id="{9944504F-6A22-F343-8ECC-8BF4C9DE650D}"/>
              </a:ext>
            </a:extLst>
          </p:cNvPr>
          <p:cNvCxnSpPr>
            <a:cxnSpLocks/>
            <a:endCxn id="57" idx="3"/>
          </p:cNvCxnSpPr>
          <p:nvPr/>
        </p:nvCxnSpPr>
        <p:spPr>
          <a:xfrm flipV="1">
            <a:off x="6213046" y="4011475"/>
            <a:ext cx="91505" cy="402997"/>
          </a:xfrm>
          <a:prstGeom prst="straightConnector1">
            <a:avLst/>
          </a:prstGeom>
          <a:noFill/>
          <a:ln w="9525" cap="flat" cmpd="sng">
            <a:solidFill>
              <a:srgbClr val="44546A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" name="Google Shape;350;p29">
            <a:extLst>
              <a:ext uri="{FF2B5EF4-FFF2-40B4-BE49-F238E27FC236}">
                <a16:creationId xmlns:a16="http://schemas.microsoft.com/office/drawing/2014/main" id="{E85E84C2-FF73-5342-8C99-7B9919F08AEE}"/>
              </a:ext>
            </a:extLst>
          </p:cNvPr>
          <p:cNvCxnSpPr>
            <a:cxnSpLocks/>
            <a:stCxn id="56" idx="6"/>
            <a:endCxn id="58" idx="3"/>
          </p:cNvCxnSpPr>
          <p:nvPr/>
        </p:nvCxnSpPr>
        <p:spPr>
          <a:xfrm rot="10800000" flipH="1">
            <a:off x="6236809" y="4305257"/>
            <a:ext cx="373800" cy="133200"/>
          </a:xfrm>
          <a:prstGeom prst="straightConnector1">
            <a:avLst/>
          </a:prstGeom>
          <a:noFill/>
          <a:ln w="9525" cap="flat" cmpd="sng">
            <a:solidFill>
              <a:srgbClr val="44546A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" name="Google Shape;351;p29">
            <a:extLst>
              <a:ext uri="{FF2B5EF4-FFF2-40B4-BE49-F238E27FC236}">
                <a16:creationId xmlns:a16="http://schemas.microsoft.com/office/drawing/2014/main" id="{C0439EA8-4E97-D040-B2BB-BD01085F1216}"/>
              </a:ext>
            </a:extLst>
          </p:cNvPr>
          <p:cNvCxnSpPr>
            <a:cxnSpLocks/>
            <a:stCxn id="58" idx="7"/>
            <a:endCxn id="59" idx="3"/>
          </p:cNvCxnSpPr>
          <p:nvPr/>
        </p:nvCxnSpPr>
        <p:spPr>
          <a:xfrm flipV="1">
            <a:off x="6644199" y="3915507"/>
            <a:ext cx="283321" cy="356087"/>
          </a:xfrm>
          <a:prstGeom prst="straightConnector1">
            <a:avLst/>
          </a:prstGeom>
          <a:noFill/>
          <a:ln w="9525" cap="flat" cmpd="sng">
            <a:solidFill>
              <a:srgbClr val="44546A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" name="Google Shape;353;p29">
            <a:extLst>
              <a:ext uri="{FF2B5EF4-FFF2-40B4-BE49-F238E27FC236}">
                <a16:creationId xmlns:a16="http://schemas.microsoft.com/office/drawing/2014/main" id="{E90DC382-F1C7-EB49-B7CB-79DDCF36160D}"/>
              </a:ext>
            </a:extLst>
          </p:cNvPr>
          <p:cNvCxnSpPr>
            <a:cxnSpLocks/>
            <a:endCxn id="55" idx="2"/>
          </p:cNvCxnSpPr>
          <p:nvPr/>
        </p:nvCxnSpPr>
        <p:spPr>
          <a:xfrm>
            <a:off x="6303584" y="5134632"/>
            <a:ext cx="435600" cy="131100"/>
          </a:xfrm>
          <a:prstGeom prst="straightConnector1">
            <a:avLst/>
          </a:prstGeom>
          <a:noFill/>
          <a:ln w="9525" cap="flat" cmpd="sng">
            <a:solidFill>
              <a:srgbClr val="44546A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6" name="Google Shape;343;p29">
            <a:extLst>
              <a:ext uri="{FF2B5EF4-FFF2-40B4-BE49-F238E27FC236}">
                <a16:creationId xmlns:a16="http://schemas.microsoft.com/office/drawing/2014/main" id="{E3205ED4-7921-A943-B2C3-AFDD35EAA26F}"/>
              </a:ext>
            </a:extLst>
          </p:cNvPr>
          <p:cNvSpPr/>
          <p:nvPr/>
        </p:nvSpPr>
        <p:spPr>
          <a:xfrm>
            <a:off x="7356913" y="4071290"/>
            <a:ext cx="47700" cy="477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1E0DF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cxnSp>
        <p:nvCxnSpPr>
          <p:cNvPr id="67" name="直接连接符 31">
            <a:extLst>
              <a:ext uri="{FF2B5EF4-FFF2-40B4-BE49-F238E27FC236}">
                <a16:creationId xmlns:a16="http://schemas.microsoft.com/office/drawing/2014/main" id="{86FB214E-7568-5540-9739-EADC8B1D440B}"/>
              </a:ext>
            </a:extLst>
          </p:cNvPr>
          <p:cNvCxnSpPr>
            <a:cxnSpLocks/>
            <a:stCxn id="59" idx="6"/>
            <a:endCxn id="66" idx="2"/>
          </p:cNvCxnSpPr>
          <p:nvPr/>
        </p:nvCxnSpPr>
        <p:spPr>
          <a:xfrm>
            <a:off x="6968233" y="3898642"/>
            <a:ext cx="388680" cy="196498"/>
          </a:xfrm>
          <a:prstGeom prst="line">
            <a:avLst/>
          </a:prstGeom>
          <a:noFill/>
          <a:ln w="63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8" name="文本框 67">
                <a:extLst>
                  <a:ext uri="{FF2B5EF4-FFF2-40B4-BE49-F238E27FC236}">
                    <a16:creationId xmlns:a16="http://schemas.microsoft.com/office/drawing/2014/main" id="{3F6BB439-1EA2-EC4E-A7B3-CC0069C6EE2D}"/>
                  </a:ext>
                </a:extLst>
              </p:cNvPr>
              <p:cNvSpPr txBox="1"/>
              <p:nvPr/>
            </p:nvSpPr>
            <p:spPr>
              <a:xfrm>
                <a:off x="6875125" y="4216772"/>
                <a:ext cx="651925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1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 sz="1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  <m:t>x</m:t>
                          </m:r>
                        </m:e>
                        <m:sub>
                          <m:r>
                            <a:rPr lang="en-US" altLang="zh-CN" sz="1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  <m:t>𝑛𝑒𝑤</m:t>
                          </m:r>
                        </m:sub>
                      </m:sSub>
                    </m:oMath>
                  </m:oMathPara>
                </a14:m>
                <a:endParaRPr lang="zh-CN" altLang="en-US" sz="1200" dirty="0">
                  <a:solidFill>
                    <a:prstClr val="black"/>
                  </a:solidFill>
                  <a:latin typeface="DengXian" panose="020F0502020204030204"/>
                  <a:ea typeface="DengXian" panose="02010600030101010101" pitchFamily="2" charset="-122"/>
                  <a:cs typeface="+mn-cs"/>
                </a:endParaRPr>
              </a:p>
            </p:txBody>
          </p:sp>
        </mc:Choice>
        <mc:Fallback xmlns="">
          <p:sp>
            <p:nvSpPr>
              <p:cNvPr id="68" name="文本框 67">
                <a:extLst>
                  <a:ext uri="{FF2B5EF4-FFF2-40B4-BE49-F238E27FC236}">
                    <a16:creationId xmlns:a16="http://schemas.microsoft.com/office/drawing/2014/main" id="{3F6BB439-1EA2-EC4E-A7B3-CC0069C6EE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75125" y="4216772"/>
                <a:ext cx="651925" cy="24622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9" name="文本框 68">
                <a:extLst>
                  <a:ext uri="{FF2B5EF4-FFF2-40B4-BE49-F238E27FC236}">
                    <a16:creationId xmlns:a16="http://schemas.microsoft.com/office/drawing/2014/main" id="{5D2B8D0D-954C-2A48-AB47-25D2E9DD42CA}"/>
                  </a:ext>
                </a:extLst>
              </p:cNvPr>
              <p:cNvSpPr txBox="1"/>
              <p:nvPr/>
            </p:nvSpPr>
            <p:spPr>
              <a:xfrm>
                <a:off x="6125579" y="4095419"/>
                <a:ext cx="62022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1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 sz="1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  <m:t>x</m:t>
                          </m:r>
                        </m:e>
                        <m:sub>
                          <m:r>
                            <a:rPr lang="en-US" altLang="zh-CN" sz="1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  <m:t>𝑛𝑒𝑎𝑟</m:t>
                          </m:r>
                        </m:sub>
                      </m:sSub>
                    </m:oMath>
                  </m:oMathPara>
                </a14:m>
                <a:endParaRPr lang="zh-CN" altLang="en-US" dirty="0">
                  <a:solidFill>
                    <a:prstClr val="black"/>
                  </a:solidFill>
                  <a:latin typeface="DengXian" panose="020F0502020204030204"/>
                  <a:ea typeface="DengXian" panose="02010600030101010101" pitchFamily="2" charset="-122"/>
                  <a:cs typeface="+mn-cs"/>
                </a:endParaRPr>
              </a:p>
            </p:txBody>
          </p:sp>
        </mc:Choice>
        <mc:Fallback xmlns="">
          <p:sp>
            <p:nvSpPr>
              <p:cNvPr id="69" name="文本框 68">
                <a:extLst>
                  <a:ext uri="{FF2B5EF4-FFF2-40B4-BE49-F238E27FC236}">
                    <a16:creationId xmlns:a16="http://schemas.microsoft.com/office/drawing/2014/main" id="{5D2B8D0D-954C-2A48-AB47-25D2E9DD42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5579" y="4095419"/>
                <a:ext cx="620220" cy="24622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0" name="椭圆 69">
            <a:extLst>
              <a:ext uri="{FF2B5EF4-FFF2-40B4-BE49-F238E27FC236}">
                <a16:creationId xmlns:a16="http://schemas.microsoft.com/office/drawing/2014/main" id="{5C9CB5E1-8145-874A-A68F-D3BE18945558}"/>
              </a:ext>
            </a:extLst>
          </p:cNvPr>
          <p:cNvSpPr/>
          <p:nvPr/>
        </p:nvSpPr>
        <p:spPr>
          <a:xfrm>
            <a:off x="6580106" y="3710107"/>
            <a:ext cx="1160246" cy="1136067"/>
          </a:xfrm>
          <a:prstGeom prst="ellipse">
            <a:avLst/>
          </a:prstGeom>
          <a:noFill/>
          <a:ln w="12700" cap="flat" cmpd="sng" algn="ctr">
            <a:solidFill>
              <a:srgbClr val="1E0DF7"/>
            </a:solidFill>
            <a:prstDash val="sysDash"/>
            <a:miter lim="800000"/>
          </a:ln>
          <a:effectLst/>
        </p:spPr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kern="0">
              <a:solidFill>
                <a:prstClr val="white"/>
              </a:solidFill>
              <a:latin typeface="DengXian" panose="020F0502020204030204"/>
              <a:ea typeface="DengXian" panose="02010600030101010101" pitchFamily="2" charset="-122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1" name="文本框 70">
                <a:extLst>
                  <a:ext uri="{FF2B5EF4-FFF2-40B4-BE49-F238E27FC236}">
                    <a16:creationId xmlns:a16="http://schemas.microsoft.com/office/drawing/2014/main" id="{106A58B3-B6B0-1741-A63D-477824D77DF6}"/>
                  </a:ext>
                </a:extLst>
              </p:cNvPr>
              <p:cNvSpPr txBox="1"/>
              <p:nvPr/>
            </p:nvSpPr>
            <p:spPr>
              <a:xfrm>
                <a:off x="6775609" y="3739330"/>
                <a:ext cx="62022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1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 sz="1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  <m:t>x</m:t>
                          </m:r>
                        </m:e>
                        <m:sub>
                          <m:r>
                            <a:rPr lang="en-US" altLang="zh-CN" sz="1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zh-CN" altLang="en-US" dirty="0">
                  <a:solidFill>
                    <a:prstClr val="black"/>
                  </a:solidFill>
                  <a:latin typeface="DengXian" panose="020F0502020204030204"/>
                  <a:ea typeface="DengXian" panose="02010600030101010101" pitchFamily="2" charset="-122"/>
                  <a:cs typeface="+mn-cs"/>
                </a:endParaRPr>
              </a:p>
            </p:txBody>
          </p:sp>
        </mc:Choice>
        <mc:Fallback xmlns="">
          <p:sp>
            <p:nvSpPr>
              <p:cNvPr id="71" name="文本框 70">
                <a:extLst>
                  <a:ext uri="{FF2B5EF4-FFF2-40B4-BE49-F238E27FC236}">
                    <a16:creationId xmlns:a16="http://schemas.microsoft.com/office/drawing/2014/main" id="{106A58B3-B6B0-1741-A63D-477824D77D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75609" y="3739330"/>
                <a:ext cx="620220" cy="246221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2" name="文本框 71">
                <a:extLst>
                  <a:ext uri="{FF2B5EF4-FFF2-40B4-BE49-F238E27FC236}">
                    <a16:creationId xmlns:a16="http://schemas.microsoft.com/office/drawing/2014/main" id="{1493E7FC-95B8-2C49-9097-A70C4C9F028D}"/>
                  </a:ext>
                </a:extLst>
              </p:cNvPr>
              <p:cNvSpPr txBox="1"/>
              <p:nvPr/>
            </p:nvSpPr>
            <p:spPr>
              <a:xfrm>
                <a:off x="7167832" y="3903155"/>
                <a:ext cx="62022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1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 sz="1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  <m:t>x</m:t>
                          </m:r>
                        </m:e>
                        <m:sub>
                          <m:r>
                            <a:rPr lang="en-US" altLang="zh-CN" sz="1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zh-CN" altLang="en-US" dirty="0">
                  <a:solidFill>
                    <a:prstClr val="black"/>
                  </a:solidFill>
                  <a:latin typeface="DengXian" panose="020F0502020204030204"/>
                  <a:ea typeface="DengXian" panose="02010600030101010101" pitchFamily="2" charset="-122"/>
                  <a:cs typeface="+mn-cs"/>
                </a:endParaRPr>
              </a:p>
            </p:txBody>
          </p:sp>
        </mc:Choice>
        <mc:Fallback xmlns="">
          <p:sp>
            <p:nvSpPr>
              <p:cNvPr id="72" name="文本框 71">
                <a:extLst>
                  <a:ext uri="{FF2B5EF4-FFF2-40B4-BE49-F238E27FC236}">
                    <a16:creationId xmlns:a16="http://schemas.microsoft.com/office/drawing/2014/main" id="{1493E7FC-95B8-2C49-9097-A70C4C9F028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67832" y="3903155"/>
                <a:ext cx="620220" cy="246221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2" name="Google Shape;351;p29">
            <a:extLst>
              <a:ext uri="{FF2B5EF4-FFF2-40B4-BE49-F238E27FC236}">
                <a16:creationId xmlns:a16="http://schemas.microsoft.com/office/drawing/2014/main" id="{B611BAA1-031C-0947-AAF8-C065A42F76C0}"/>
              </a:ext>
            </a:extLst>
          </p:cNvPr>
          <p:cNvCxnSpPr/>
          <p:nvPr/>
        </p:nvCxnSpPr>
        <p:spPr>
          <a:xfrm>
            <a:off x="6643718" y="4292074"/>
            <a:ext cx="541867" cy="8467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1" name="内容占位符 2"/>
          <p:cNvSpPr>
            <a:spLocks noGrp="1"/>
          </p:cNvSpPr>
          <p:nvPr>
            <p:ph sz="quarter" idx="1"/>
          </p:nvPr>
        </p:nvSpPr>
        <p:spPr>
          <a:xfrm>
            <a:off x="508357" y="1774269"/>
            <a:ext cx="8291264" cy="3655314"/>
          </a:xfrm>
        </p:spPr>
        <p:txBody>
          <a:bodyPr/>
          <a:lstStyle/>
          <a:p>
            <a:pPr>
              <a:spcBef>
                <a:spcPts val="900"/>
              </a:spcBef>
            </a:pPr>
            <a:r>
              <a:rPr kumimoji="1" lang="zh-CN" altLang="en-US" dirty="0"/>
              <a:t>针对</a:t>
            </a:r>
            <a:r>
              <a:rPr kumimoji="1" lang="zh-CN" altLang="en-US"/>
              <a:t>问题：非最优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6942964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RRT*</a:t>
            </a:r>
            <a:endParaRPr kumimoji="1" lang="zh-CN" altLang="en-US" dirty="0">
              <a:latin typeface="+mn-lt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B011C965-6388-2944-ACC2-0E401065B57D}"/>
              </a:ext>
            </a:extLst>
          </p:cNvPr>
          <p:cNvGrpSpPr/>
          <p:nvPr/>
        </p:nvGrpSpPr>
        <p:grpSpPr>
          <a:xfrm>
            <a:off x="539552" y="2557141"/>
            <a:ext cx="4579122" cy="3312926"/>
            <a:chOff x="6873615" y="2244819"/>
            <a:chExt cx="4579122" cy="3312926"/>
          </a:xfrm>
        </p:grpSpPr>
        <p:pic>
          <p:nvPicPr>
            <p:cNvPr id="7" name="图片 6" descr="图片包含 文字&#10;&#10;描述已自动生成">
              <a:extLst>
                <a:ext uri="{FF2B5EF4-FFF2-40B4-BE49-F238E27FC236}">
                  <a16:creationId xmlns:a16="http://schemas.microsoft.com/office/drawing/2014/main" id="{DD4E84C1-B504-1246-8872-E96610CA5C3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73615" y="2244819"/>
              <a:ext cx="4579122" cy="3312926"/>
            </a:xfrm>
            <a:prstGeom prst="rect">
              <a:avLst/>
            </a:prstGeom>
          </p:spPr>
        </p:pic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C70F9B34-DD53-674C-849E-5E088E223702}"/>
                </a:ext>
              </a:extLst>
            </p:cNvPr>
            <p:cNvSpPr/>
            <p:nvPr/>
          </p:nvSpPr>
          <p:spPr>
            <a:xfrm>
              <a:off x="8398827" y="2266335"/>
              <a:ext cx="26161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kumimoji="1" lang="zh-CN" altLang="en-US" sz="1200" b="1" dirty="0">
                  <a:solidFill>
                    <a:prstClr val="black"/>
                  </a:solidFill>
                  <a:latin typeface="Century Schoolbook" charset="0"/>
                </a:rPr>
                <a:t>*</a:t>
              </a:r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D43B8217-7811-BF48-BACA-58E39B988586}"/>
              </a:ext>
            </a:extLst>
          </p:cNvPr>
          <p:cNvSpPr txBox="1"/>
          <p:nvPr/>
        </p:nvSpPr>
        <p:spPr>
          <a:xfrm>
            <a:off x="1370498" y="5341021"/>
            <a:ext cx="3361183" cy="248923"/>
          </a:xfrm>
          <a:prstGeom prst="rect">
            <a:avLst/>
          </a:prstGeom>
          <a:solidFill>
            <a:srgbClr val="FE8637">
              <a:alpha val="34902"/>
            </a:srgbClr>
          </a:solidFill>
          <a:ln>
            <a:noFill/>
          </a:ln>
        </p:spPr>
        <p:txBody>
          <a:bodyPr wrap="square" rtlCol="0">
            <a:noAutofit/>
          </a:bodyPr>
          <a:lstStyle/>
          <a:p>
            <a:pPr>
              <a:defRPr/>
            </a:pPr>
            <a:r>
              <a:rPr kumimoji="1" lang="en-US" altLang="zh-CN" sz="1400" dirty="0">
                <a:solidFill>
                  <a:prstClr val="black"/>
                </a:solidFill>
                <a:latin typeface="Century Schoolbook" charset="0"/>
              </a:rPr>
              <a:t> </a:t>
            </a:r>
            <a:endParaRPr kumimoji="1" lang="zh-CN" altLang="en-US" dirty="0">
              <a:solidFill>
                <a:prstClr val="black"/>
              </a:solidFill>
              <a:latin typeface="Century Schoolbook" charset="0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50E04B5E-C6BC-1449-82AD-DAD4BEBE793C}"/>
              </a:ext>
            </a:extLst>
          </p:cNvPr>
          <p:cNvSpPr txBox="1"/>
          <p:nvPr/>
        </p:nvSpPr>
        <p:spPr>
          <a:xfrm>
            <a:off x="5190092" y="2548053"/>
            <a:ext cx="394027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kumimoji="1" lang="zh-CN" altLang="en-US" sz="2400" b="1" dirty="0">
                <a:solidFill>
                  <a:srgbClr val="0070C0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优化邻节点路径，如果从新节点到该节点形成的路径优于现有树中路径，则将该节点父节点修改为新节点</a:t>
            </a:r>
          </a:p>
          <a:p>
            <a:pPr>
              <a:defRPr/>
            </a:pPr>
            <a:endParaRPr kumimoji="1" lang="zh-CN" altLang="en-US" sz="2400" b="1" dirty="0">
              <a:solidFill>
                <a:srgbClr val="0070C0"/>
              </a:solidFill>
              <a:latin typeface="SimHei" panose="02010609060101010101" pitchFamily="49" charset="-122"/>
              <a:ea typeface="SimHei" panose="02010609060101010101" pitchFamily="49" charset="-122"/>
            </a:endParaRPr>
          </a:p>
        </p:txBody>
      </p:sp>
      <p:sp>
        <p:nvSpPr>
          <p:cNvPr id="10" name="内容占位符 2"/>
          <p:cNvSpPr>
            <a:spLocks noGrp="1"/>
          </p:cNvSpPr>
          <p:nvPr>
            <p:ph sz="quarter" idx="1"/>
          </p:nvPr>
        </p:nvSpPr>
        <p:spPr>
          <a:xfrm>
            <a:off x="508357" y="1774269"/>
            <a:ext cx="8291264" cy="3655314"/>
          </a:xfrm>
        </p:spPr>
        <p:txBody>
          <a:bodyPr/>
          <a:lstStyle/>
          <a:p>
            <a:pPr>
              <a:spcBef>
                <a:spcPts val="900"/>
              </a:spcBef>
            </a:pPr>
            <a:r>
              <a:rPr kumimoji="1" lang="zh-CN" altLang="en-US" dirty="0"/>
              <a:t>针对</a:t>
            </a:r>
            <a:r>
              <a:rPr kumimoji="1" lang="zh-CN" altLang="en-US"/>
              <a:t>问题：非最优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6136770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cap="none">
                <a:latin typeface="+mn-lt"/>
              </a:rPr>
              <a:t>RRT*</a:t>
            </a:r>
            <a:endParaRPr kumimoji="1" lang="zh-CN" altLang="en-US" dirty="0">
              <a:latin typeface="+mn-lt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B011C965-6388-2944-ACC2-0E401065B57D}"/>
              </a:ext>
            </a:extLst>
          </p:cNvPr>
          <p:cNvGrpSpPr/>
          <p:nvPr/>
        </p:nvGrpSpPr>
        <p:grpSpPr>
          <a:xfrm>
            <a:off x="539552" y="2557141"/>
            <a:ext cx="4579122" cy="3312926"/>
            <a:chOff x="6873615" y="2244819"/>
            <a:chExt cx="4579122" cy="3312926"/>
          </a:xfrm>
        </p:grpSpPr>
        <p:pic>
          <p:nvPicPr>
            <p:cNvPr id="7" name="图片 6" descr="图片包含 文字&#10;&#10;描述已自动生成">
              <a:extLst>
                <a:ext uri="{FF2B5EF4-FFF2-40B4-BE49-F238E27FC236}">
                  <a16:creationId xmlns:a16="http://schemas.microsoft.com/office/drawing/2014/main" id="{DD4E84C1-B504-1246-8872-E96610CA5C3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73615" y="2244819"/>
              <a:ext cx="4579122" cy="3312926"/>
            </a:xfrm>
            <a:prstGeom prst="rect">
              <a:avLst/>
            </a:prstGeom>
          </p:spPr>
        </p:pic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C70F9B34-DD53-674C-849E-5E088E223702}"/>
                </a:ext>
              </a:extLst>
            </p:cNvPr>
            <p:cNvSpPr/>
            <p:nvPr/>
          </p:nvSpPr>
          <p:spPr>
            <a:xfrm>
              <a:off x="8398827" y="2266335"/>
              <a:ext cx="26161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kumimoji="1" lang="zh-CN" altLang="en-US" sz="1200" b="1" dirty="0">
                  <a:solidFill>
                    <a:prstClr val="black"/>
                  </a:solidFill>
                  <a:latin typeface="Century Schoolbook" charset="0"/>
                </a:rPr>
                <a:t>*</a:t>
              </a:r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D43B8217-7811-BF48-BACA-58E39B988586}"/>
              </a:ext>
            </a:extLst>
          </p:cNvPr>
          <p:cNvSpPr txBox="1"/>
          <p:nvPr/>
        </p:nvSpPr>
        <p:spPr>
          <a:xfrm>
            <a:off x="1370498" y="5341021"/>
            <a:ext cx="3361183" cy="248923"/>
          </a:xfrm>
          <a:prstGeom prst="rect">
            <a:avLst/>
          </a:prstGeom>
          <a:solidFill>
            <a:srgbClr val="FE8637">
              <a:alpha val="34902"/>
            </a:srgbClr>
          </a:solidFill>
          <a:ln>
            <a:noFill/>
          </a:ln>
        </p:spPr>
        <p:txBody>
          <a:bodyPr wrap="square" rtlCol="0">
            <a:noAutofit/>
          </a:bodyPr>
          <a:lstStyle/>
          <a:p>
            <a:pPr>
              <a:defRPr/>
            </a:pPr>
            <a:r>
              <a:rPr kumimoji="1" lang="en-US" altLang="zh-CN" sz="1400" dirty="0">
                <a:solidFill>
                  <a:prstClr val="black"/>
                </a:solidFill>
                <a:latin typeface="Century Schoolbook" charset="0"/>
              </a:rPr>
              <a:t> </a:t>
            </a:r>
            <a:endParaRPr kumimoji="1" lang="zh-CN" altLang="en-US" dirty="0">
              <a:solidFill>
                <a:prstClr val="black"/>
              </a:solidFill>
              <a:latin typeface="Century Schoolbook" charset="0"/>
            </a:endParaRPr>
          </a:p>
        </p:txBody>
      </p:sp>
      <p:sp>
        <p:nvSpPr>
          <p:cNvPr id="43" name="Google Shape;326;p29">
            <a:extLst>
              <a:ext uri="{FF2B5EF4-FFF2-40B4-BE49-F238E27FC236}">
                <a16:creationId xmlns:a16="http://schemas.microsoft.com/office/drawing/2014/main" id="{593FD3BB-671F-0E49-8C6E-8218F791E9B8}"/>
              </a:ext>
            </a:extLst>
          </p:cNvPr>
          <p:cNvSpPr/>
          <p:nvPr/>
        </p:nvSpPr>
        <p:spPr>
          <a:xfrm>
            <a:off x="5430834" y="5413732"/>
            <a:ext cx="118500" cy="1035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ern="0"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sp>
        <p:nvSpPr>
          <p:cNvPr id="44" name="Google Shape;327;p29">
            <a:extLst>
              <a:ext uri="{FF2B5EF4-FFF2-40B4-BE49-F238E27FC236}">
                <a16:creationId xmlns:a16="http://schemas.microsoft.com/office/drawing/2014/main" id="{779E5565-C1AB-2346-A8A5-58A18EBEDF9D}"/>
              </a:ext>
            </a:extLst>
          </p:cNvPr>
          <p:cNvSpPr/>
          <p:nvPr/>
        </p:nvSpPr>
        <p:spPr>
          <a:xfrm>
            <a:off x="7740034" y="3720182"/>
            <a:ext cx="118500" cy="103500"/>
          </a:xfrm>
          <a:prstGeom prst="ellipse">
            <a:avLst/>
          </a:prstGeom>
          <a:solidFill>
            <a:srgbClr val="00FF00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ern="0"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sp>
        <p:nvSpPr>
          <p:cNvPr id="45" name="Google Shape;328;p29">
            <a:extLst>
              <a:ext uri="{FF2B5EF4-FFF2-40B4-BE49-F238E27FC236}">
                <a16:creationId xmlns:a16="http://schemas.microsoft.com/office/drawing/2014/main" id="{ADFB277F-0390-D04C-B76F-A67258F8BA9E}"/>
              </a:ext>
            </a:extLst>
          </p:cNvPr>
          <p:cNvSpPr/>
          <p:nvPr/>
        </p:nvSpPr>
        <p:spPr>
          <a:xfrm>
            <a:off x="5397159" y="3829282"/>
            <a:ext cx="708600" cy="461700"/>
          </a:xfrm>
          <a:prstGeom prst="parallelogram">
            <a:avLst>
              <a:gd name="adj" fmla="val 25000"/>
            </a:avLst>
          </a:prstGeom>
          <a:solidFill>
            <a:srgbClr val="EFEFEF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ern="0"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sp>
        <p:nvSpPr>
          <p:cNvPr id="46" name="Google Shape;329;p29">
            <a:extLst>
              <a:ext uri="{FF2B5EF4-FFF2-40B4-BE49-F238E27FC236}">
                <a16:creationId xmlns:a16="http://schemas.microsoft.com/office/drawing/2014/main" id="{D81149A4-4A8B-2C43-B467-84B4D5E34522}"/>
              </a:ext>
            </a:extLst>
          </p:cNvPr>
          <p:cNvSpPr/>
          <p:nvPr/>
        </p:nvSpPr>
        <p:spPr>
          <a:xfrm>
            <a:off x="7149934" y="5007782"/>
            <a:ext cx="708600" cy="461700"/>
          </a:xfrm>
          <a:prstGeom prst="parallelogram">
            <a:avLst>
              <a:gd name="adj" fmla="val 25000"/>
            </a:avLst>
          </a:prstGeom>
          <a:solidFill>
            <a:srgbClr val="EFEFEF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ern="0"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sp>
        <p:nvSpPr>
          <p:cNvPr id="47" name="Google Shape;330;p29">
            <a:extLst>
              <a:ext uri="{FF2B5EF4-FFF2-40B4-BE49-F238E27FC236}">
                <a16:creationId xmlns:a16="http://schemas.microsoft.com/office/drawing/2014/main" id="{28BECDEF-2A9E-AC4B-A062-4F0BCF358203}"/>
              </a:ext>
            </a:extLst>
          </p:cNvPr>
          <p:cNvSpPr/>
          <p:nvPr/>
        </p:nvSpPr>
        <p:spPr>
          <a:xfrm>
            <a:off x="6671084" y="3429782"/>
            <a:ext cx="581400" cy="399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ern="0"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sp>
        <p:nvSpPr>
          <p:cNvPr id="48" name="Google Shape;331;p29">
            <a:extLst>
              <a:ext uri="{FF2B5EF4-FFF2-40B4-BE49-F238E27FC236}">
                <a16:creationId xmlns:a16="http://schemas.microsoft.com/office/drawing/2014/main" id="{6CA1DDA5-5B71-5448-8AA8-1C402B3304E9}"/>
              </a:ext>
            </a:extLst>
          </p:cNvPr>
          <p:cNvSpPr/>
          <p:nvPr/>
        </p:nvSpPr>
        <p:spPr>
          <a:xfrm>
            <a:off x="6352609" y="4553907"/>
            <a:ext cx="423000" cy="3423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ern="0"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cxnSp>
        <p:nvCxnSpPr>
          <p:cNvPr id="49" name="Google Shape;332;p29">
            <a:extLst>
              <a:ext uri="{FF2B5EF4-FFF2-40B4-BE49-F238E27FC236}">
                <a16:creationId xmlns:a16="http://schemas.microsoft.com/office/drawing/2014/main" id="{D4D0D352-3C7F-CA41-B115-97632BB0B712}"/>
              </a:ext>
            </a:extLst>
          </p:cNvPr>
          <p:cNvCxnSpPr>
            <a:cxnSpLocks/>
            <a:stCxn id="43" idx="7"/>
            <a:endCxn id="50" idx="3"/>
          </p:cNvCxnSpPr>
          <p:nvPr/>
        </p:nvCxnSpPr>
        <p:spPr>
          <a:xfrm flipV="1">
            <a:off x="5531980" y="5016297"/>
            <a:ext cx="278190" cy="412593"/>
          </a:xfrm>
          <a:prstGeom prst="straightConnector1">
            <a:avLst/>
          </a:prstGeom>
          <a:noFill/>
          <a:ln w="9525" cap="flat" cmpd="sng">
            <a:solidFill>
              <a:srgbClr val="44546A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" name="Google Shape;333;p29">
            <a:extLst>
              <a:ext uri="{FF2B5EF4-FFF2-40B4-BE49-F238E27FC236}">
                <a16:creationId xmlns:a16="http://schemas.microsoft.com/office/drawing/2014/main" id="{BBFE907E-DD3B-074C-89B5-67E5955DC291}"/>
              </a:ext>
            </a:extLst>
          </p:cNvPr>
          <p:cNvSpPr/>
          <p:nvPr/>
        </p:nvSpPr>
        <p:spPr>
          <a:xfrm>
            <a:off x="5803184" y="4975582"/>
            <a:ext cx="47700" cy="477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ern="0"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cxnSp>
        <p:nvCxnSpPr>
          <p:cNvPr id="51" name="Google Shape;334;p29">
            <a:extLst>
              <a:ext uri="{FF2B5EF4-FFF2-40B4-BE49-F238E27FC236}">
                <a16:creationId xmlns:a16="http://schemas.microsoft.com/office/drawing/2014/main" id="{1A107646-F99D-184F-ACE6-E241C5BBAD16}"/>
              </a:ext>
            </a:extLst>
          </p:cNvPr>
          <p:cNvCxnSpPr>
            <a:cxnSpLocks/>
            <a:stCxn id="50" idx="6"/>
            <a:endCxn id="52" idx="2"/>
          </p:cNvCxnSpPr>
          <p:nvPr/>
        </p:nvCxnSpPr>
        <p:spPr>
          <a:xfrm>
            <a:off x="5850884" y="4999432"/>
            <a:ext cx="408204" cy="123214"/>
          </a:xfrm>
          <a:prstGeom prst="straightConnector1">
            <a:avLst/>
          </a:prstGeom>
          <a:noFill/>
          <a:ln w="9525" cap="flat" cmpd="sng">
            <a:solidFill>
              <a:srgbClr val="44546A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2" name="Google Shape;335;p29">
            <a:extLst>
              <a:ext uri="{FF2B5EF4-FFF2-40B4-BE49-F238E27FC236}">
                <a16:creationId xmlns:a16="http://schemas.microsoft.com/office/drawing/2014/main" id="{DE171E89-6F34-8746-840E-DB677453878C}"/>
              </a:ext>
            </a:extLst>
          </p:cNvPr>
          <p:cNvSpPr/>
          <p:nvPr/>
        </p:nvSpPr>
        <p:spPr>
          <a:xfrm rot="1831089">
            <a:off x="6255784" y="5110907"/>
            <a:ext cx="47700" cy="477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ern="0"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sp>
        <p:nvSpPr>
          <p:cNvPr id="53" name="Google Shape;336;p29">
            <a:extLst>
              <a:ext uri="{FF2B5EF4-FFF2-40B4-BE49-F238E27FC236}">
                <a16:creationId xmlns:a16="http://schemas.microsoft.com/office/drawing/2014/main" id="{4C937CBC-169D-0D4C-803E-8AB6CD5A7BE9}"/>
              </a:ext>
            </a:extLst>
          </p:cNvPr>
          <p:cNvSpPr/>
          <p:nvPr/>
        </p:nvSpPr>
        <p:spPr>
          <a:xfrm rot="10800000" flipH="1">
            <a:off x="5860384" y="4642360"/>
            <a:ext cx="47400" cy="555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ern="0"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cxnSp>
        <p:nvCxnSpPr>
          <p:cNvPr id="54" name="Google Shape;337;p29">
            <a:extLst>
              <a:ext uri="{FF2B5EF4-FFF2-40B4-BE49-F238E27FC236}">
                <a16:creationId xmlns:a16="http://schemas.microsoft.com/office/drawing/2014/main" id="{A9F413A4-AA09-D245-8CD4-2B7BE96298E7}"/>
              </a:ext>
            </a:extLst>
          </p:cNvPr>
          <p:cNvCxnSpPr>
            <a:cxnSpLocks/>
            <a:stCxn id="50" idx="0"/>
            <a:endCxn id="53" idx="0"/>
          </p:cNvCxnSpPr>
          <p:nvPr/>
        </p:nvCxnSpPr>
        <p:spPr>
          <a:xfrm flipV="1">
            <a:off x="5827034" y="4697860"/>
            <a:ext cx="57050" cy="277722"/>
          </a:xfrm>
          <a:prstGeom prst="straightConnector1">
            <a:avLst/>
          </a:prstGeom>
          <a:noFill/>
          <a:ln w="9525" cap="flat" cmpd="sng">
            <a:solidFill>
              <a:srgbClr val="44546A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5" name="Google Shape;338;p29">
            <a:extLst>
              <a:ext uri="{FF2B5EF4-FFF2-40B4-BE49-F238E27FC236}">
                <a16:creationId xmlns:a16="http://schemas.microsoft.com/office/drawing/2014/main" id="{EE1E5B53-C20D-7245-8BE0-046CF18FA790}"/>
              </a:ext>
            </a:extLst>
          </p:cNvPr>
          <p:cNvSpPr/>
          <p:nvPr/>
        </p:nvSpPr>
        <p:spPr>
          <a:xfrm>
            <a:off x="6739184" y="5241882"/>
            <a:ext cx="47700" cy="477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ern="0"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sp>
        <p:nvSpPr>
          <p:cNvPr id="56" name="Google Shape;340;p29">
            <a:extLst>
              <a:ext uri="{FF2B5EF4-FFF2-40B4-BE49-F238E27FC236}">
                <a16:creationId xmlns:a16="http://schemas.microsoft.com/office/drawing/2014/main" id="{A574DA35-A46F-174D-B258-F3445FEFAADE}"/>
              </a:ext>
            </a:extLst>
          </p:cNvPr>
          <p:cNvSpPr/>
          <p:nvPr/>
        </p:nvSpPr>
        <p:spPr>
          <a:xfrm>
            <a:off x="6189109" y="4414607"/>
            <a:ext cx="47700" cy="477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ern="0"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sp>
        <p:nvSpPr>
          <p:cNvPr id="57" name="Google Shape;341;p29">
            <a:extLst>
              <a:ext uri="{FF2B5EF4-FFF2-40B4-BE49-F238E27FC236}">
                <a16:creationId xmlns:a16="http://schemas.microsoft.com/office/drawing/2014/main" id="{4AD0F528-9322-9940-99E7-435483FD9FC3}"/>
              </a:ext>
            </a:extLst>
          </p:cNvPr>
          <p:cNvSpPr/>
          <p:nvPr/>
        </p:nvSpPr>
        <p:spPr>
          <a:xfrm rot="19783086">
            <a:off x="6286759" y="3964557"/>
            <a:ext cx="47700" cy="477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ern="0"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sp>
        <p:nvSpPr>
          <p:cNvPr id="58" name="Google Shape;342;p29">
            <a:extLst>
              <a:ext uri="{FF2B5EF4-FFF2-40B4-BE49-F238E27FC236}">
                <a16:creationId xmlns:a16="http://schemas.microsoft.com/office/drawing/2014/main" id="{7087597B-821E-694A-BA11-1E30DA4E6216}"/>
              </a:ext>
            </a:extLst>
          </p:cNvPr>
          <p:cNvSpPr/>
          <p:nvPr/>
        </p:nvSpPr>
        <p:spPr>
          <a:xfrm>
            <a:off x="6603484" y="4264607"/>
            <a:ext cx="47700" cy="477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1E0DF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sp>
        <p:nvSpPr>
          <p:cNvPr id="59" name="Google Shape;343;p29">
            <a:extLst>
              <a:ext uri="{FF2B5EF4-FFF2-40B4-BE49-F238E27FC236}">
                <a16:creationId xmlns:a16="http://schemas.microsoft.com/office/drawing/2014/main" id="{DD07FF0D-4A92-8C49-B2FE-80CCF481F249}"/>
              </a:ext>
            </a:extLst>
          </p:cNvPr>
          <p:cNvSpPr/>
          <p:nvPr/>
        </p:nvSpPr>
        <p:spPr>
          <a:xfrm>
            <a:off x="6920533" y="3874792"/>
            <a:ext cx="47700" cy="477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1E0DF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sp>
        <p:nvSpPr>
          <p:cNvPr id="60" name="Google Shape;345;p29">
            <a:extLst>
              <a:ext uri="{FF2B5EF4-FFF2-40B4-BE49-F238E27FC236}">
                <a16:creationId xmlns:a16="http://schemas.microsoft.com/office/drawing/2014/main" id="{3A10C0B5-9FE7-3844-B0C9-E780B9E806E0}"/>
              </a:ext>
            </a:extLst>
          </p:cNvPr>
          <p:cNvSpPr/>
          <p:nvPr/>
        </p:nvSpPr>
        <p:spPr>
          <a:xfrm>
            <a:off x="7152831" y="4263620"/>
            <a:ext cx="47700" cy="477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ern="0"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cxnSp>
        <p:nvCxnSpPr>
          <p:cNvPr id="61" name="Google Shape;348;p29">
            <a:extLst>
              <a:ext uri="{FF2B5EF4-FFF2-40B4-BE49-F238E27FC236}">
                <a16:creationId xmlns:a16="http://schemas.microsoft.com/office/drawing/2014/main" id="{8281EF00-D716-5346-B3A6-CD2BA5D4743C}"/>
              </a:ext>
            </a:extLst>
          </p:cNvPr>
          <p:cNvCxnSpPr>
            <a:cxnSpLocks/>
            <a:stCxn id="53" idx="5"/>
            <a:endCxn id="56" idx="2"/>
          </p:cNvCxnSpPr>
          <p:nvPr/>
        </p:nvCxnSpPr>
        <p:spPr>
          <a:xfrm flipV="1">
            <a:off x="5900843" y="4438458"/>
            <a:ext cx="288267" cy="212031"/>
          </a:xfrm>
          <a:prstGeom prst="straightConnector1">
            <a:avLst/>
          </a:prstGeom>
          <a:noFill/>
          <a:ln w="9525" cap="flat" cmpd="sng">
            <a:solidFill>
              <a:srgbClr val="44546A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" name="Google Shape;349;p29">
            <a:extLst>
              <a:ext uri="{FF2B5EF4-FFF2-40B4-BE49-F238E27FC236}">
                <a16:creationId xmlns:a16="http://schemas.microsoft.com/office/drawing/2014/main" id="{9944504F-6A22-F343-8ECC-8BF4C9DE650D}"/>
              </a:ext>
            </a:extLst>
          </p:cNvPr>
          <p:cNvCxnSpPr>
            <a:cxnSpLocks/>
            <a:endCxn id="57" idx="3"/>
          </p:cNvCxnSpPr>
          <p:nvPr/>
        </p:nvCxnSpPr>
        <p:spPr>
          <a:xfrm flipV="1">
            <a:off x="6213046" y="4011475"/>
            <a:ext cx="91505" cy="402997"/>
          </a:xfrm>
          <a:prstGeom prst="straightConnector1">
            <a:avLst/>
          </a:prstGeom>
          <a:noFill/>
          <a:ln w="9525" cap="flat" cmpd="sng">
            <a:solidFill>
              <a:srgbClr val="44546A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" name="Google Shape;350;p29">
            <a:extLst>
              <a:ext uri="{FF2B5EF4-FFF2-40B4-BE49-F238E27FC236}">
                <a16:creationId xmlns:a16="http://schemas.microsoft.com/office/drawing/2014/main" id="{E85E84C2-FF73-5342-8C99-7B9919F08AEE}"/>
              </a:ext>
            </a:extLst>
          </p:cNvPr>
          <p:cNvCxnSpPr>
            <a:cxnSpLocks/>
            <a:stCxn id="56" idx="6"/>
            <a:endCxn id="58" idx="3"/>
          </p:cNvCxnSpPr>
          <p:nvPr/>
        </p:nvCxnSpPr>
        <p:spPr>
          <a:xfrm rot="10800000" flipH="1">
            <a:off x="6236809" y="4305257"/>
            <a:ext cx="373800" cy="133200"/>
          </a:xfrm>
          <a:prstGeom prst="straightConnector1">
            <a:avLst/>
          </a:prstGeom>
          <a:noFill/>
          <a:ln w="9525" cap="flat" cmpd="sng">
            <a:solidFill>
              <a:srgbClr val="44546A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" name="Google Shape;351;p29">
            <a:extLst>
              <a:ext uri="{FF2B5EF4-FFF2-40B4-BE49-F238E27FC236}">
                <a16:creationId xmlns:a16="http://schemas.microsoft.com/office/drawing/2014/main" id="{C0439EA8-4E97-D040-B2BB-BD01085F1216}"/>
              </a:ext>
            </a:extLst>
          </p:cNvPr>
          <p:cNvCxnSpPr>
            <a:cxnSpLocks/>
            <a:stCxn id="58" idx="7"/>
            <a:endCxn id="59" idx="3"/>
          </p:cNvCxnSpPr>
          <p:nvPr/>
        </p:nvCxnSpPr>
        <p:spPr>
          <a:xfrm flipV="1">
            <a:off x="6644199" y="3915507"/>
            <a:ext cx="283321" cy="356087"/>
          </a:xfrm>
          <a:prstGeom prst="straightConnector1">
            <a:avLst/>
          </a:prstGeom>
          <a:noFill/>
          <a:ln w="9525" cap="flat" cmpd="sng">
            <a:solidFill>
              <a:srgbClr val="44546A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" name="Google Shape;353;p29">
            <a:extLst>
              <a:ext uri="{FF2B5EF4-FFF2-40B4-BE49-F238E27FC236}">
                <a16:creationId xmlns:a16="http://schemas.microsoft.com/office/drawing/2014/main" id="{E90DC382-F1C7-EB49-B7CB-79DDCF36160D}"/>
              </a:ext>
            </a:extLst>
          </p:cNvPr>
          <p:cNvCxnSpPr>
            <a:cxnSpLocks/>
            <a:endCxn id="55" idx="2"/>
          </p:cNvCxnSpPr>
          <p:nvPr/>
        </p:nvCxnSpPr>
        <p:spPr>
          <a:xfrm>
            <a:off x="6303584" y="5134632"/>
            <a:ext cx="435600" cy="131100"/>
          </a:xfrm>
          <a:prstGeom prst="straightConnector1">
            <a:avLst/>
          </a:prstGeom>
          <a:noFill/>
          <a:ln w="9525" cap="flat" cmpd="sng">
            <a:solidFill>
              <a:srgbClr val="44546A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6" name="Google Shape;343;p29">
            <a:extLst>
              <a:ext uri="{FF2B5EF4-FFF2-40B4-BE49-F238E27FC236}">
                <a16:creationId xmlns:a16="http://schemas.microsoft.com/office/drawing/2014/main" id="{E3205ED4-7921-A943-B2C3-AFDD35EAA26F}"/>
              </a:ext>
            </a:extLst>
          </p:cNvPr>
          <p:cNvSpPr/>
          <p:nvPr/>
        </p:nvSpPr>
        <p:spPr>
          <a:xfrm>
            <a:off x="7356913" y="4071290"/>
            <a:ext cx="47700" cy="477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1E0DF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cxnSp>
        <p:nvCxnSpPr>
          <p:cNvPr id="67" name="直接连接符 31">
            <a:extLst>
              <a:ext uri="{FF2B5EF4-FFF2-40B4-BE49-F238E27FC236}">
                <a16:creationId xmlns:a16="http://schemas.microsoft.com/office/drawing/2014/main" id="{86FB214E-7568-5540-9739-EADC8B1D440B}"/>
              </a:ext>
            </a:extLst>
          </p:cNvPr>
          <p:cNvCxnSpPr>
            <a:cxnSpLocks/>
            <a:stCxn id="59" idx="6"/>
            <a:endCxn id="66" idx="2"/>
          </p:cNvCxnSpPr>
          <p:nvPr/>
        </p:nvCxnSpPr>
        <p:spPr>
          <a:xfrm>
            <a:off x="6968233" y="3898642"/>
            <a:ext cx="388680" cy="196498"/>
          </a:xfrm>
          <a:prstGeom prst="line">
            <a:avLst/>
          </a:prstGeom>
          <a:noFill/>
          <a:ln w="6350" cap="flat" cmpd="sng" algn="ctr">
            <a:solidFill>
              <a:sysClr val="windowText" lastClr="000000"/>
            </a:solidFill>
            <a:prstDash val="solid"/>
            <a:miter lim="800000"/>
          </a:ln>
          <a:effectLst/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68" name="文本框 67">
                <a:extLst>
                  <a:ext uri="{FF2B5EF4-FFF2-40B4-BE49-F238E27FC236}">
                    <a16:creationId xmlns:a16="http://schemas.microsoft.com/office/drawing/2014/main" id="{3F6BB439-1EA2-EC4E-A7B3-CC0069C6EE2D}"/>
                  </a:ext>
                </a:extLst>
              </p:cNvPr>
              <p:cNvSpPr txBox="1"/>
              <p:nvPr/>
            </p:nvSpPr>
            <p:spPr>
              <a:xfrm>
                <a:off x="6875125" y="4216772"/>
                <a:ext cx="651925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1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 sz="1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  <m:t>x</m:t>
                          </m:r>
                        </m:e>
                        <m:sub>
                          <m:r>
                            <a:rPr lang="en-US" altLang="zh-CN" sz="1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  <m:t>𝑛𝑒𝑤</m:t>
                          </m:r>
                        </m:sub>
                      </m:sSub>
                    </m:oMath>
                  </m:oMathPara>
                </a14:m>
                <a:endParaRPr lang="zh-CN" altLang="en-US" sz="1200" dirty="0">
                  <a:solidFill>
                    <a:prstClr val="black"/>
                  </a:solidFill>
                  <a:latin typeface="DengXian" panose="020F0502020204030204"/>
                  <a:ea typeface="DengXian" panose="02010600030101010101" pitchFamily="2" charset="-122"/>
                  <a:cs typeface="+mn-cs"/>
                </a:endParaRPr>
              </a:p>
            </p:txBody>
          </p:sp>
        </mc:Choice>
        <mc:Fallback xmlns="">
          <p:sp>
            <p:nvSpPr>
              <p:cNvPr id="68" name="文本框 67">
                <a:extLst>
                  <a:ext uri="{FF2B5EF4-FFF2-40B4-BE49-F238E27FC236}">
                    <a16:creationId xmlns:a16="http://schemas.microsoft.com/office/drawing/2014/main" id="{3F6BB439-1EA2-EC4E-A7B3-CC0069C6EE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75125" y="4216772"/>
                <a:ext cx="651925" cy="246221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9" name="文本框 68">
                <a:extLst>
                  <a:ext uri="{FF2B5EF4-FFF2-40B4-BE49-F238E27FC236}">
                    <a16:creationId xmlns:a16="http://schemas.microsoft.com/office/drawing/2014/main" id="{5D2B8D0D-954C-2A48-AB47-25D2E9DD42CA}"/>
                  </a:ext>
                </a:extLst>
              </p:cNvPr>
              <p:cNvSpPr txBox="1"/>
              <p:nvPr/>
            </p:nvSpPr>
            <p:spPr>
              <a:xfrm>
                <a:off x="6125579" y="4095419"/>
                <a:ext cx="62022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1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 sz="1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  <m:t>x</m:t>
                          </m:r>
                        </m:e>
                        <m:sub>
                          <m:r>
                            <a:rPr lang="en-US" altLang="zh-CN" sz="1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  <m:t>𝑛𝑒𝑎𝑟</m:t>
                          </m:r>
                        </m:sub>
                      </m:sSub>
                    </m:oMath>
                  </m:oMathPara>
                </a14:m>
                <a:endParaRPr lang="zh-CN" altLang="en-US" dirty="0">
                  <a:solidFill>
                    <a:prstClr val="black"/>
                  </a:solidFill>
                  <a:latin typeface="DengXian" panose="020F0502020204030204"/>
                  <a:ea typeface="DengXian" panose="02010600030101010101" pitchFamily="2" charset="-122"/>
                  <a:cs typeface="+mn-cs"/>
                </a:endParaRPr>
              </a:p>
            </p:txBody>
          </p:sp>
        </mc:Choice>
        <mc:Fallback xmlns="">
          <p:sp>
            <p:nvSpPr>
              <p:cNvPr id="69" name="文本框 68">
                <a:extLst>
                  <a:ext uri="{FF2B5EF4-FFF2-40B4-BE49-F238E27FC236}">
                    <a16:creationId xmlns:a16="http://schemas.microsoft.com/office/drawing/2014/main" id="{5D2B8D0D-954C-2A48-AB47-25D2E9DD42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5579" y="4095419"/>
                <a:ext cx="620220" cy="24622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0" name="椭圆 69">
            <a:extLst>
              <a:ext uri="{FF2B5EF4-FFF2-40B4-BE49-F238E27FC236}">
                <a16:creationId xmlns:a16="http://schemas.microsoft.com/office/drawing/2014/main" id="{5C9CB5E1-8145-874A-A68F-D3BE18945558}"/>
              </a:ext>
            </a:extLst>
          </p:cNvPr>
          <p:cNvSpPr/>
          <p:nvPr/>
        </p:nvSpPr>
        <p:spPr>
          <a:xfrm>
            <a:off x="6580106" y="3710107"/>
            <a:ext cx="1160246" cy="1136067"/>
          </a:xfrm>
          <a:prstGeom prst="ellipse">
            <a:avLst/>
          </a:prstGeom>
          <a:noFill/>
          <a:ln w="12700" cap="flat" cmpd="sng" algn="ctr">
            <a:solidFill>
              <a:srgbClr val="1E0DF7"/>
            </a:solidFill>
            <a:prstDash val="sysDash"/>
            <a:miter lim="800000"/>
          </a:ln>
          <a:effectLst/>
        </p:spPr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kern="0">
              <a:solidFill>
                <a:prstClr val="white"/>
              </a:solidFill>
              <a:latin typeface="DengXian" panose="020F0502020204030204"/>
              <a:ea typeface="DengXian" panose="02010600030101010101" pitchFamily="2" charset="-122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1" name="文本框 70">
                <a:extLst>
                  <a:ext uri="{FF2B5EF4-FFF2-40B4-BE49-F238E27FC236}">
                    <a16:creationId xmlns:a16="http://schemas.microsoft.com/office/drawing/2014/main" id="{106A58B3-B6B0-1741-A63D-477824D77DF6}"/>
                  </a:ext>
                </a:extLst>
              </p:cNvPr>
              <p:cNvSpPr txBox="1"/>
              <p:nvPr/>
            </p:nvSpPr>
            <p:spPr>
              <a:xfrm>
                <a:off x="6775609" y="3739330"/>
                <a:ext cx="62022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1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 sz="1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  <m:t>x</m:t>
                          </m:r>
                        </m:e>
                        <m:sub>
                          <m:r>
                            <a:rPr lang="en-US" altLang="zh-CN" sz="1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zh-CN" altLang="en-US" dirty="0">
                  <a:solidFill>
                    <a:prstClr val="black"/>
                  </a:solidFill>
                  <a:latin typeface="DengXian" panose="020F0502020204030204"/>
                  <a:ea typeface="DengXian" panose="02010600030101010101" pitchFamily="2" charset="-122"/>
                  <a:cs typeface="+mn-cs"/>
                </a:endParaRPr>
              </a:p>
            </p:txBody>
          </p:sp>
        </mc:Choice>
        <mc:Fallback xmlns="">
          <p:sp>
            <p:nvSpPr>
              <p:cNvPr id="71" name="文本框 70">
                <a:extLst>
                  <a:ext uri="{FF2B5EF4-FFF2-40B4-BE49-F238E27FC236}">
                    <a16:creationId xmlns:a16="http://schemas.microsoft.com/office/drawing/2014/main" id="{106A58B3-B6B0-1741-A63D-477824D77D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75609" y="3739330"/>
                <a:ext cx="620220" cy="246221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72" name="文本框 71">
                <a:extLst>
                  <a:ext uri="{FF2B5EF4-FFF2-40B4-BE49-F238E27FC236}">
                    <a16:creationId xmlns:a16="http://schemas.microsoft.com/office/drawing/2014/main" id="{1493E7FC-95B8-2C49-9097-A70C4C9F028D}"/>
                  </a:ext>
                </a:extLst>
              </p:cNvPr>
              <p:cNvSpPr txBox="1"/>
              <p:nvPr/>
            </p:nvSpPr>
            <p:spPr>
              <a:xfrm>
                <a:off x="7167832" y="3903155"/>
                <a:ext cx="62022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1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 sz="1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  <m:t>x</m:t>
                          </m:r>
                        </m:e>
                        <m:sub>
                          <m:r>
                            <a:rPr lang="en-US" altLang="zh-CN" sz="1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zh-CN" altLang="en-US" dirty="0">
                  <a:solidFill>
                    <a:prstClr val="black"/>
                  </a:solidFill>
                  <a:latin typeface="DengXian" panose="020F0502020204030204"/>
                  <a:ea typeface="DengXian" panose="02010600030101010101" pitchFamily="2" charset="-122"/>
                  <a:cs typeface="+mn-cs"/>
                </a:endParaRPr>
              </a:p>
            </p:txBody>
          </p:sp>
        </mc:Choice>
        <mc:Fallback xmlns="">
          <p:sp>
            <p:nvSpPr>
              <p:cNvPr id="72" name="文本框 71">
                <a:extLst>
                  <a:ext uri="{FF2B5EF4-FFF2-40B4-BE49-F238E27FC236}">
                    <a16:creationId xmlns:a16="http://schemas.microsoft.com/office/drawing/2014/main" id="{1493E7FC-95B8-2C49-9097-A70C4C9F028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67832" y="3903155"/>
                <a:ext cx="620220" cy="246221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2" name="Google Shape;351;p29">
            <a:extLst>
              <a:ext uri="{FF2B5EF4-FFF2-40B4-BE49-F238E27FC236}">
                <a16:creationId xmlns:a16="http://schemas.microsoft.com/office/drawing/2014/main" id="{B611BAA1-031C-0947-AAF8-C065A42F76C0}"/>
              </a:ext>
            </a:extLst>
          </p:cNvPr>
          <p:cNvCxnSpPr/>
          <p:nvPr/>
        </p:nvCxnSpPr>
        <p:spPr>
          <a:xfrm>
            <a:off x="6643718" y="4292074"/>
            <a:ext cx="541867" cy="8467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0" name="直接连接符 39">
            <a:extLst>
              <a:ext uri="{FF2B5EF4-FFF2-40B4-BE49-F238E27FC236}">
                <a16:creationId xmlns:a16="http://schemas.microsoft.com/office/drawing/2014/main" id="{49EFC28B-EDE7-C541-987C-45D2B8D9D472}"/>
              </a:ext>
            </a:extLst>
          </p:cNvPr>
          <p:cNvCxnSpPr>
            <a:cxnSpLocks/>
          </p:cNvCxnSpPr>
          <p:nvPr/>
        </p:nvCxnSpPr>
        <p:spPr>
          <a:xfrm>
            <a:off x="6930508" y="3883482"/>
            <a:ext cx="233228" cy="380139"/>
          </a:xfrm>
          <a:prstGeom prst="line">
            <a:avLst/>
          </a:prstGeom>
          <a:ln w="12700">
            <a:solidFill>
              <a:schemeClr val="accent2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直接连接符 41">
            <a:extLst>
              <a:ext uri="{FF2B5EF4-FFF2-40B4-BE49-F238E27FC236}">
                <a16:creationId xmlns:a16="http://schemas.microsoft.com/office/drawing/2014/main" id="{FB907D1C-3144-7D4D-B51C-A02996CCB33E}"/>
              </a:ext>
            </a:extLst>
          </p:cNvPr>
          <p:cNvCxnSpPr>
            <a:cxnSpLocks/>
          </p:cNvCxnSpPr>
          <p:nvPr/>
        </p:nvCxnSpPr>
        <p:spPr>
          <a:xfrm flipV="1">
            <a:off x="7164288" y="4091873"/>
            <a:ext cx="203200" cy="186266"/>
          </a:xfrm>
          <a:prstGeom prst="line">
            <a:avLst/>
          </a:prstGeom>
          <a:ln w="12700">
            <a:solidFill>
              <a:schemeClr val="accent2"/>
            </a:solidFill>
            <a:prstDash val="dash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3" name="内容占位符 2"/>
          <p:cNvSpPr>
            <a:spLocks noGrp="1"/>
          </p:cNvSpPr>
          <p:nvPr>
            <p:ph sz="quarter" idx="1"/>
          </p:nvPr>
        </p:nvSpPr>
        <p:spPr>
          <a:xfrm>
            <a:off x="508357" y="1774269"/>
            <a:ext cx="8291264" cy="3655314"/>
          </a:xfrm>
        </p:spPr>
        <p:txBody>
          <a:bodyPr/>
          <a:lstStyle/>
          <a:p>
            <a:pPr>
              <a:spcBef>
                <a:spcPts val="900"/>
              </a:spcBef>
            </a:pPr>
            <a:r>
              <a:rPr kumimoji="1" lang="zh-CN" altLang="en-US" dirty="0"/>
              <a:t>针对</a:t>
            </a:r>
            <a:r>
              <a:rPr kumimoji="1" lang="zh-CN" altLang="en-US"/>
              <a:t>问题：非最优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7023683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72" name="文本框 71">
                <a:extLst>
                  <a:ext uri="{FF2B5EF4-FFF2-40B4-BE49-F238E27FC236}">
                    <a16:creationId xmlns:a16="http://schemas.microsoft.com/office/drawing/2014/main" id="{1493E7FC-95B8-2C49-9097-A70C4C9F028D}"/>
                  </a:ext>
                </a:extLst>
              </p:cNvPr>
              <p:cNvSpPr txBox="1"/>
              <p:nvPr/>
            </p:nvSpPr>
            <p:spPr>
              <a:xfrm>
                <a:off x="7167832" y="3903155"/>
                <a:ext cx="62022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1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 sz="1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  <m:t>x</m:t>
                          </m:r>
                        </m:e>
                        <m:sub>
                          <m:r>
                            <a:rPr lang="en-US" altLang="zh-CN" sz="1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  <m:t>2</m:t>
                          </m:r>
                        </m:sub>
                      </m:sSub>
                    </m:oMath>
                  </m:oMathPara>
                </a14:m>
                <a:endParaRPr lang="zh-CN" altLang="en-US" dirty="0">
                  <a:solidFill>
                    <a:prstClr val="black"/>
                  </a:solidFill>
                  <a:latin typeface="DengXian" panose="020F0502020204030204"/>
                  <a:ea typeface="DengXian" panose="02010600030101010101" pitchFamily="2" charset="-122"/>
                  <a:cs typeface="+mn-cs"/>
                </a:endParaRPr>
              </a:p>
            </p:txBody>
          </p:sp>
        </mc:Choice>
        <mc:Fallback xmlns="">
          <p:sp>
            <p:nvSpPr>
              <p:cNvPr id="72" name="文本框 71">
                <a:extLst>
                  <a:ext uri="{FF2B5EF4-FFF2-40B4-BE49-F238E27FC236}">
                    <a16:creationId xmlns:a16="http://schemas.microsoft.com/office/drawing/2014/main" id="{1493E7FC-95B8-2C49-9097-A70C4C9F028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67832" y="3903155"/>
                <a:ext cx="620220" cy="246221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cap="none">
                <a:latin typeface="+mn-lt"/>
              </a:rPr>
              <a:t>RRT*</a:t>
            </a:r>
            <a:endParaRPr kumimoji="1" lang="zh-CN" altLang="en-US" dirty="0">
              <a:latin typeface="+mn-lt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B011C965-6388-2944-ACC2-0E401065B57D}"/>
              </a:ext>
            </a:extLst>
          </p:cNvPr>
          <p:cNvGrpSpPr/>
          <p:nvPr/>
        </p:nvGrpSpPr>
        <p:grpSpPr>
          <a:xfrm>
            <a:off x="539552" y="2557141"/>
            <a:ext cx="4579122" cy="3312926"/>
            <a:chOff x="6873615" y="2244819"/>
            <a:chExt cx="4579122" cy="3312926"/>
          </a:xfrm>
        </p:grpSpPr>
        <p:pic>
          <p:nvPicPr>
            <p:cNvPr id="7" name="图片 6" descr="图片包含 文字&#10;&#10;描述已自动生成">
              <a:extLst>
                <a:ext uri="{FF2B5EF4-FFF2-40B4-BE49-F238E27FC236}">
                  <a16:creationId xmlns:a16="http://schemas.microsoft.com/office/drawing/2014/main" id="{DD4E84C1-B504-1246-8872-E96610CA5C3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873615" y="2244819"/>
              <a:ext cx="4579122" cy="3312926"/>
            </a:xfrm>
            <a:prstGeom prst="rect">
              <a:avLst/>
            </a:prstGeom>
          </p:spPr>
        </p:pic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C70F9B34-DD53-674C-849E-5E088E223702}"/>
                </a:ext>
              </a:extLst>
            </p:cNvPr>
            <p:cNvSpPr/>
            <p:nvPr/>
          </p:nvSpPr>
          <p:spPr>
            <a:xfrm>
              <a:off x="8398827" y="2266335"/>
              <a:ext cx="261610" cy="27699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kumimoji="1" lang="zh-CN" altLang="en-US" sz="1200" b="1" dirty="0">
                  <a:solidFill>
                    <a:prstClr val="black"/>
                  </a:solidFill>
                  <a:latin typeface="Century Schoolbook" charset="0"/>
                </a:rPr>
                <a:t>*</a:t>
              </a:r>
            </a:p>
          </p:txBody>
        </p:sp>
      </p:grpSp>
      <p:sp>
        <p:nvSpPr>
          <p:cNvPr id="11" name="文本框 10">
            <a:extLst>
              <a:ext uri="{FF2B5EF4-FFF2-40B4-BE49-F238E27FC236}">
                <a16:creationId xmlns:a16="http://schemas.microsoft.com/office/drawing/2014/main" id="{D43B8217-7811-BF48-BACA-58E39B988586}"/>
              </a:ext>
            </a:extLst>
          </p:cNvPr>
          <p:cNvSpPr txBox="1"/>
          <p:nvPr/>
        </p:nvSpPr>
        <p:spPr>
          <a:xfrm>
            <a:off x="1370498" y="5341021"/>
            <a:ext cx="3361183" cy="248923"/>
          </a:xfrm>
          <a:prstGeom prst="rect">
            <a:avLst/>
          </a:prstGeom>
          <a:solidFill>
            <a:srgbClr val="FE8637">
              <a:alpha val="34902"/>
            </a:srgbClr>
          </a:solidFill>
          <a:ln>
            <a:noFill/>
          </a:ln>
        </p:spPr>
        <p:txBody>
          <a:bodyPr wrap="square" rtlCol="0">
            <a:noAutofit/>
          </a:bodyPr>
          <a:lstStyle/>
          <a:p>
            <a:pPr>
              <a:defRPr/>
            </a:pPr>
            <a:r>
              <a:rPr kumimoji="1" lang="en-US" altLang="zh-CN" sz="1400" dirty="0">
                <a:solidFill>
                  <a:prstClr val="black"/>
                </a:solidFill>
                <a:latin typeface="Century Schoolbook" charset="0"/>
              </a:rPr>
              <a:t> </a:t>
            </a:r>
            <a:endParaRPr kumimoji="1" lang="zh-CN" altLang="en-US" dirty="0">
              <a:solidFill>
                <a:prstClr val="black"/>
              </a:solidFill>
              <a:latin typeface="Century Schoolbook" charset="0"/>
            </a:endParaRPr>
          </a:p>
        </p:txBody>
      </p:sp>
      <p:sp>
        <p:nvSpPr>
          <p:cNvPr id="43" name="Google Shape;326;p29">
            <a:extLst>
              <a:ext uri="{FF2B5EF4-FFF2-40B4-BE49-F238E27FC236}">
                <a16:creationId xmlns:a16="http://schemas.microsoft.com/office/drawing/2014/main" id="{593FD3BB-671F-0E49-8C6E-8218F791E9B8}"/>
              </a:ext>
            </a:extLst>
          </p:cNvPr>
          <p:cNvSpPr/>
          <p:nvPr/>
        </p:nvSpPr>
        <p:spPr>
          <a:xfrm>
            <a:off x="5430834" y="5413732"/>
            <a:ext cx="118500" cy="1035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ern="0"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sp>
        <p:nvSpPr>
          <p:cNvPr id="44" name="Google Shape;327;p29">
            <a:extLst>
              <a:ext uri="{FF2B5EF4-FFF2-40B4-BE49-F238E27FC236}">
                <a16:creationId xmlns:a16="http://schemas.microsoft.com/office/drawing/2014/main" id="{779E5565-C1AB-2346-A8A5-58A18EBEDF9D}"/>
              </a:ext>
            </a:extLst>
          </p:cNvPr>
          <p:cNvSpPr/>
          <p:nvPr/>
        </p:nvSpPr>
        <p:spPr>
          <a:xfrm>
            <a:off x="7740034" y="3720182"/>
            <a:ext cx="118500" cy="103500"/>
          </a:xfrm>
          <a:prstGeom prst="ellipse">
            <a:avLst/>
          </a:prstGeom>
          <a:solidFill>
            <a:srgbClr val="00FF00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ern="0"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sp>
        <p:nvSpPr>
          <p:cNvPr id="45" name="Google Shape;328;p29">
            <a:extLst>
              <a:ext uri="{FF2B5EF4-FFF2-40B4-BE49-F238E27FC236}">
                <a16:creationId xmlns:a16="http://schemas.microsoft.com/office/drawing/2014/main" id="{ADFB277F-0390-D04C-B76F-A67258F8BA9E}"/>
              </a:ext>
            </a:extLst>
          </p:cNvPr>
          <p:cNvSpPr/>
          <p:nvPr/>
        </p:nvSpPr>
        <p:spPr>
          <a:xfrm>
            <a:off x="5397159" y="3829282"/>
            <a:ext cx="708600" cy="461700"/>
          </a:xfrm>
          <a:prstGeom prst="parallelogram">
            <a:avLst>
              <a:gd name="adj" fmla="val 25000"/>
            </a:avLst>
          </a:prstGeom>
          <a:solidFill>
            <a:srgbClr val="EFEFEF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ern="0"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sp>
        <p:nvSpPr>
          <p:cNvPr id="46" name="Google Shape;329;p29">
            <a:extLst>
              <a:ext uri="{FF2B5EF4-FFF2-40B4-BE49-F238E27FC236}">
                <a16:creationId xmlns:a16="http://schemas.microsoft.com/office/drawing/2014/main" id="{D81149A4-4A8B-2C43-B467-84B4D5E34522}"/>
              </a:ext>
            </a:extLst>
          </p:cNvPr>
          <p:cNvSpPr/>
          <p:nvPr/>
        </p:nvSpPr>
        <p:spPr>
          <a:xfrm>
            <a:off x="7149934" y="5007782"/>
            <a:ext cx="708600" cy="461700"/>
          </a:xfrm>
          <a:prstGeom prst="parallelogram">
            <a:avLst>
              <a:gd name="adj" fmla="val 25000"/>
            </a:avLst>
          </a:prstGeom>
          <a:solidFill>
            <a:srgbClr val="EFEFEF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ern="0"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sp>
        <p:nvSpPr>
          <p:cNvPr id="47" name="Google Shape;330;p29">
            <a:extLst>
              <a:ext uri="{FF2B5EF4-FFF2-40B4-BE49-F238E27FC236}">
                <a16:creationId xmlns:a16="http://schemas.microsoft.com/office/drawing/2014/main" id="{28BECDEF-2A9E-AC4B-A062-4F0BCF358203}"/>
              </a:ext>
            </a:extLst>
          </p:cNvPr>
          <p:cNvSpPr/>
          <p:nvPr/>
        </p:nvSpPr>
        <p:spPr>
          <a:xfrm>
            <a:off x="6671084" y="3429782"/>
            <a:ext cx="581400" cy="3996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ern="0"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sp>
        <p:nvSpPr>
          <p:cNvPr id="48" name="Google Shape;331;p29">
            <a:extLst>
              <a:ext uri="{FF2B5EF4-FFF2-40B4-BE49-F238E27FC236}">
                <a16:creationId xmlns:a16="http://schemas.microsoft.com/office/drawing/2014/main" id="{6CA1DDA5-5B71-5448-8AA8-1C402B3304E9}"/>
              </a:ext>
            </a:extLst>
          </p:cNvPr>
          <p:cNvSpPr/>
          <p:nvPr/>
        </p:nvSpPr>
        <p:spPr>
          <a:xfrm>
            <a:off x="6352609" y="4553907"/>
            <a:ext cx="423000" cy="342300"/>
          </a:xfrm>
          <a:prstGeom prst="rect">
            <a:avLst/>
          </a:prstGeom>
          <a:solidFill>
            <a:srgbClr val="EFEFEF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ern="0"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cxnSp>
        <p:nvCxnSpPr>
          <p:cNvPr id="49" name="Google Shape;332;p29">
            <a:extLst>
              <a:ext uri="{FF2B5EF4-FFF2-40B4-BE49-F238E27FC236}">
                <a16:creationId xmlns:a16="http://schemas.microsoft.com/office/drawing/2014/main" id="{D4D0D352-3C7F-CA41-B115-97632BB0B712}"/>
              </a:ext>
            </a:extLst>
          </p:cNvPr>
          <p:cNvCxnSpPr>
            <a:cxnSpLocks/>
            <a:stCxn id="43" idx="7"/>
            <a:endCxn id="50" idx="3"/>
          </p:cNvCxnSpPr>
          <p:nvPr/>
        </p:nvCxnSpPr>
        <p:spPr>
          <a:xfrm flipV="1">
            <a:off x="5531980" y="5016297"/>
            <a:ext cx="278190" cy="412593"/>
          </a:xfrm>
          <a:prstGeom prst="straightConnector1">
            <a:avLst/>
          </a:prstGeom>
          <a:noFill/>
          <a:ln w="9525" cap="flat" cmpd="sng">
            <a:solidFill>
              <a:srgbClr val="44546A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0" name="Google Shape;333;p29">
            <a:extLst>
              <a:ext uri="{FF2B5EF4-FFF2-40B4-BE49-F238E27FC236}">
                <a16:creationId xmlns:a16="http://schemas.microsoft.com/office/drawing/2014/main" id="{BBFE907E-DD3B-074C-89B5-67E5955DC291}"/>
              </a:ext>
            </a:extLst>
          </p:cNvPr>
          <p:cNvSpPr/>
          <p:nvPr/>
        </p:nvSpPr>
        <p:spPr>
          <a:xfrm>
            <a:off x="5803184" y="4975582"/>
            <a:ext cx="47700" cy="477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ern="0"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cxnSp>
        <p:nvCxnSpPr>
          <p:cNvPr id="51" name="Google Shape;334;p29">
            <a:extLst>
              <a:ext uri="{FF2B5EF4-FFF2-40B4-BE49-F238E27FC236}">
                <a16:creationId xmlns:a16="http://schemas.microsoft.com/office/drawing/2014/main" id="{1A107646-F99D-184F-ACE6-E241C5BBAD16}"/>
              </a:ext>
            </a:extLst>
          </p:cNvPr>
          <p:cNvCxnSpPr>
            <a:cxnSpLocks/>
            <a:stCxn id="50" idx="6"/>
            <a:endCxn id="52" idx="2"/>
          </p:cNvCxnSpPr>
          <p:nvPr/>
        </p:nvCxnSpPr>
        <p:spPr>
          <a:xfrm>
            <a:off x="5850884" y="4999432"/>
            <a:ext cx="408204" cy="123214"/>
          </a:xfrm>
          <a:prstGeom prst="straightConnector1">
            <a:avLst/>
          </a:prstGeom>
          <a:noFill/>
          <a:ln w="9525" cap="flat" cmpd="sng">
            <a:solidFill>
              <a:srgbClr val="44546A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2" name="Google Shape;335;p29">
            <a:extLst>
              <a:ext uri="{FF2B5EF4-FFF2-40B4-BE49-F238E27FC236}">
                <a16:creationId xmlns:a16="http://schemas.microsoft.com/office/drawing/2014/main" id="{DE171E89-6F34-8746-840E-DB677453878C}"/>
              </a:ext>
            </a:extLst>
          </p:cNvPr>
          <p:cNvSpPr/>
          <p:nvPr/>
        </p:nvSpPr>
        <p:spPr>
          <a:xfrm rot="1831089">
            <a:off x="6255784" y="5110907"/>
            <a:ext cx="47700" cy="477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ern="0"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sp>
        <p:nvSpPr>
          <p:cNvPr id="53" name="Google Shape;336;p29">
            <a:extLst>
              <a:ext uri="{FF2B5EF4-FFF2-40B4-BE49-F238E27FC236}">
                <a16:creationId xmlns:a16="http://schemas.microsoft.com/office/drawing/2014/main" id="{4C937CBC-169D-0D4C-803E-8AB6CD5A7BE9}"/>
              </a:ext>
            </a:extLst>
          </p:cNvPr>
          <p:cNvSpPr/>
          <p:nvPr/>
        </p:nvSpPr>
        <p:spPr>
          <a:xfrm rot="10800000" flipH="1">
            <a:off x="5860384" y="4642360"/>
            <a:ext cx="47400" cy="555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ern="0"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cxnSp>
        <p:nvCxnSpPr>
          <p:cNvPr id="54" name="Google Shape;337;p29">
            <a:extLst>
              <a:ext uri="{FF2B5EF4-FFF2-40B4-BE49-F238E27FC236}">
                <a16:creationId xmlns:a16="http://schemas.microsoft.com/office/drawing/2014/main" id="{A9F413A4-AA09-D245-8CD4-2B7BE96298E7}"/>
              </a:ext>
            </a:extLst>
          </p:cNvPr>
          <p:cNvCxnSpPr>
            <a:cxnSpLocks/>
            <a:stCxn id="50" idx="0"/>
            <a:endCxn id="53" idx="0"/>
          </p:cNvCxnSpPr>
          <p:nvPr/>
        </p:nvCxnSpPr>
        <p:spPr>
          <a:xfrm flipV="1">
            <a:off x="5827034" y="4697860"/>
            <a:ext cx="57050" cy="277722"/>
          </a:xfrm>
          <a:prstGeom prst="straightConnector1">
            <a:avLst/>
          </a:prstGeom>
          <a:noFill/>
          <a:ln w="9525" cap="flat" cmpd="sng">
            <a:solidFill>
              <a:srgbClr val="44546A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5" name="Google Shape;338;p29">
            <a:extLst>
              <a:ext uri="{FF2B5EF4-FFF2-40B4-BE49-F238E27FC236}">
                <a16:creationId xmlns:a16="http://schemas.microsoft.com/office/drawing/2014/main" id="{EE1E5B53-C20D-7245-8BE0-046CF18FA790}"/>
              </a:ext>
            </a:extLst>
          </p:cNvPr>
          <p:cNvSpPr/>
          <p:nvPr/>
        </p:nvSpPr>
        <p:spPr>
          <a:xfrm>
            <a:off x="6739184" y="5241882"/>
            <a:ext cx="47700" cy="477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ern="0"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sp>
        <p:nvSpPr>
          <p:cNvPr id="56" name="Google Shape;340;p29">
            <a:extLst>
              <a:ext uri="{FF2B5EF4-FFF2-40B4-BE49-F238E27FC236}">
                <a16:creationId xmlns:a16="http://schemas.microsoft.com/office/drawing/2014/main" id="{A574DA35-A46F-174D-B258-F3445FEFAADE}"/>
              </a:ext>
            </a:extLst>
          </p:cNvPr>
          <p:cNvSpPr/>
          <p:nvPr/>
        </p:nvSpPr>
        <p:spPr>
          <a:xfrm>
            <a:off x="6189109" y="4414607"/>
            <a:ext cx="47700" cy="477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ern="0"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sp>
        <p:nvSpPr>
          <p:cNvPr id="57" name="Google Shape;341;p29">
            <a:extLst>
              <a:ext uri="{FF2B5EF4-FFF2-40B4-BE49-F238E27FC236}">
                <a16:creationId xmlns:a16="http://schemas.microsoft.com/office/drawing/2014/main" id="{4AD0F528-9322-9940-99E7-435483FD9FC3}"/>
              </a:ext>
            </a:extLst>
          </p:cNvPr>
          <p:cNvSpPr/>
          <p:nvPr/>
        </p:nvSpPr>
        <p:spPr>
          <a:xfrm rot="19783086">
            <a:off x="6286759" y="3964557"/>
            <a:ext cx="47700" cy="477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ern="0"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sp>
        <p:nvSpPr>
          <p:cNvPr id="58" name="Google Shape;342;p29">
            <a:extLst>
              <a:ext uri="{FF2B5EF4-FFF2-40B4-BE49-F238E27FC236}">
                <a16:creationId xmlns:a16="http://schemas.microsoft.com/office/drawing/2014/main" id="{7087597B-821E-694A-BA11-1E30DA4E6216}"/>
              </a:ext>
            </a:extLst>
          </p:cNvPr>
          <p:cNvSpPr/>
          <p:nvPr/>
        </p:nvSpPr>
        <p:spPr>
          <a:xfrm>
            <a:off x="6603484" y="4264607"/>
            <a:ext cx="47700" cy="477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1E0DF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sp>
        <p:nvSpPr>
          <p:cNvPr id="59" name="Google Shape;343;p29">
            <a:extLst>
              <a:ext uri="{FF2B5EF4-FFF2-40B4-BE49-F238E27FC236}">
                <a16:creationId xmlns:a16="http://schemas.microsoft.com/office/drawing/2014/main" id="{DD07FF0D-4A92-8C49-B2FE-80CCF481F249}"/>
              </a:ext>
            </a:extLst>
          </p:cNvPr>
          <p:cNvSpPr/>
          <p:nvPr/>
        </p:nvSpPr>
        <p:spPr>
          <a:xfrm>
            <a:off x="6920533" y="3874792"/>
            <a:ext cx="47700" cy="477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1E0DF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sp>
        <p:nvSpPr>
          <p:cNvPr id="60" name="Google Shape;345;p29">
            <a:extLst>
              <a:ext uri="{FF2B5EF4-FFF2-40B4-BE49-F238E27FC236}">
                <a16:creationId xmlns:a16="http://schemas.microsoft.com/office/drawing/2014/main" id="{3A10C0B5-9FE7-3844-B0C9-E780B9E806E0}"/>
              </a:ext>
            </a:extLst>
          </p:cNvPr>
          <p:cNvSpPr/>
          <p:nvPr/>
        </p:nvSpPr>
        <p:spPr>
          <a:xfrm>
            <a:off x="7152831" y="4263620"/>
            <a:ext cx="47700" cy="477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44546A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 kern="0"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p:cxnSp>
        <p:nvCxnSpPr>
          <p:cNvPr id="61" name="Google Shape;348;p29">
            <a:extLst>
              <a:ext uri="{FF2B5EF4-FFF2-40B4-BE49-F238E27FC236}">
                <a16:creationId xmlns:a16="http://schemas.microsoft.com/office/drawing/2014/main" id="{8281EF00-D716-5346-B3A6-CD2BA5D4743C}"/>
              </a:ext>
            </a:extLst>
          </p:cNvPr>
          <p:cNvCxnSpPr>
            <a:cxnSpLocks/>
            <a:stCxn id="53" idx="5"/>
            <a:endCxn id="56" idx="2"/>
          </p:cNvCxnSpPr>
          <p:nvPr/>
        </p:nvCxnSpPr>
        <p:spPr>
          <a:xfrm flipV="1">
            <a:off x="5900843" y="4438458"/>
            <a:ext cx="288267" cy="212031"/>
          </a:xfrm>
          <a:prstGeom prst="straightConnector1">
            <a:avLst/>
          </a:prstGeom>
          <a:noFill/>
          <a:ln w="9525" cap="flat" cmpd="sng">
            <a:solidFill>
              <a:srgbClr val="44546A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2" name="Google Shape;349;p29">
            <a:extLst>
              <a:ext uri="{FF2B5EF4-FFF2-40B4-BE49-F238E27FC236}">
                <a16:creationId xmlns:a16="http://schemas.microsoft.com/office/drawing/2014/main" id="{9944504F-6A22-F343-8ECC-8BF4C9DE650D}"/>
              </a:ext>
            </a:extLst>
          </p:cNvPr>
          <p:cNvCxnSpPr>
            <a:cxnSpLocks/>
            <a:endCxn id="57" idx="3"/>
          </p:cNvCxnSpPr>
          <p:nvPr/>
        </p:nvCxnSpPr>
        <p:spPr>
          <a:xfrm flipV="1">
            <a:off x="6213046" y="4011475"/>
            <a:ext cx="91505" cy="402997"/>
          </a:xfrm>
          <a:prstGeom prst="straightConnector1">
            <a:avLst/>
          </a:prstGeom>
          <a:noFill/>
          <a:ln w="9525" cap="flat" cmpd="sng">
            <a:solidFill>
              <a:srgbClr val="44546A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3" name="Google Shape;350;p29">
            <a:extLst>
              <a:ext uri="{FF2B5EF4-FFF2-40B4-BE49-F238E27FC236}">
                <a16:creationId xmlns:a16="http://schemas.microsoft.com/office/drawing/2014/main" id="{E85E84C2-FF73-5342-8C99-7B9919F08AEE}"/>
              </a:ext>
            </a:extLst>
          </p:cNvPr>
          <p:cNvCxnSpPr>
            <a:cxnSpLocks/>
            <a:stCxn id="56" idx="6"/>
            <a:endCxn id="58" idx="3"/>
          </p:cNvCxnSpPr>
          <p:nvPr/>
        </p:nvCxnSpPr>
        <p:spPr>
          <a:xfrm rot="10800000" flipH="1">
            <a:off x="6236809" y="4305257"/>
            <a:ext cx="373800" cy="133200"/>
          </a:xfrm>
          <a:prstGeom prst="straightConnector1">
            <a:avLst/>
          </a:prstGeom>
          <a:noFill/>
          <a:ln w="9525" cap="flat" cmpd="sng">
            <a:solidFill>
              <a:srgbClr val="44546A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4" name="Google Shape;351;p29">
            <a:extLst>
              <a:ext uri="{FF2B5EF4-FFF2-40B4-BE49-F238E27FC236}">
                <a16:creationId xmlns:a16="http://schemas.microsoft.com/office/drawing/2014/main" id="{C0439EA8-4E97-D040-B2BB-BD01085F1216}"/>
              </a:ext>
            </a:extLst>
          </p:cNvPr>
          <p:cNvCxnSpPr>
            <a:cxnSpLocks/>
            <a:stCxn id="58" idx="7"/>
            <a:endCxn id="59" idx="3"/>
          </p:cNvCxnSpPr>
          <p:nvPr/>
        </p:nvCxnSpPr>
        <p:spPr>
          <a:xfrm flipV="1">
            <a:off x="6644199" y="3915507"/>
            <a:ext cx="283321" cy="356087"/>
          </a:xfrm>
          <a:prstGeom prst="straightConnector1">
            <a:avLst/>
          </a:prstGeom>
          <a:noFill/>
          <a:ln w="9525" cap="flat" cmpd="sng">
            <a:solidFill>
              <a:srgbClr val="44546A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5" name="Google Shape;353;p29">
            <a:extLst>
              <a:ext uri="{FF2B5EF4-FFF2-40B4-BE49-F238E27FC236}">
                <a16:creationId xmlns:a16="http://schemas.microsoft.com/office/drawing/2014/main" id="{E90DC382-F1C7-EB49-B7CB-79DDCF36160D}"/>
              </a:ext>
            </a:extLst>
          </p:cNvPr>
          <p:cNvCxnSpPr>
            <a:cxnSpLocks/>
            <a:endCxn id="55" idx="2"/>
          </p:cNvCxnSpPr>
          <p:nvPr/>
        </p:nvCxnSpPr>
        <p:spPr>
          <a:xfrm>
            <a:off x="6303584" y="5134632"/>
            <a:ext cx="435600" cy="131100"/>
          </a:xfrm>
          <a:prstGeom prst="straightConnector1">
            <a:avLst/>
          </a:prstGeom>
          <a:noFill/>
          <a:ln w="9525" cap="flat" cmpd="sng">
            <a:solidFill>
              <a:srgbClr val="44546A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6" name="Google Shape;343;p29">
            <a:extLst>
              <a:ext uri="{FF2B5EF4-FFF2-40B4-BE49-F238E27FC236}">
                <a16:creationId xmlns:a16="http://schemas.microsoft.com/office/drawing/2014/main" id="{E3205ED4-7921-A943-B2C3-AFDD35EAA26F}"/>
              </a:ext>
            </a:extLst>
          </p:cNvPr>
          <p:cNvSpPr/>
          <p:nvPr/>
        </p:nvSpPr>
        <p:spPr>
          <a:xfrm>
            <a:off x="7356913" y="4071290"/>
            <a:ext cx="47700" cy="47700"/>
          </a:xfrm>
          <a:prstGeom prst="ellipse">
            <a:avLst/>
          </a:prstGeom>
          <a:solidFill>
            <a:srgbClr val="FF0000"/>
          </a:solidFill>
          <a:ln w="9525" cap="flat" cmpd="sng">
            <a:solidFill>
              <a:srgbClr val="1E0DF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endParaRPr>
              <a:solidFill>
                <a:prstClr val="black"/>
              </a:solidFill>
              <a:latin typeface="DengXian" panose="020F0502020204030204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68" name="文本框 67">
                <a:extLst>
                  <a:ext uri="{FF2B5EF4-FFF2-40B4-BE49-F238E27FC236}">
                    <a16:creationId xmlns:a16="http://schemas.microsoft.com/office/drawing/2014/main" id="{3F6BB439-1EA2-EC4E-A7B3-CC0069C6EE2D}"/>
                  </a:ext>
                </a:extLst>
              </p:cNvPr>
              <p:cNvSpPr txBox="1"/>
              <p:nvPr/>
            </p:nvSpPr>
            <p:spPr>
              <a:xfrm>
                <a:off x="6875125" y="4216772"/>
                <a:ext cx="651925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1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 sz="1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  <m:t>x</m:t>
                          </m:r>
                        </m:e>
                        <m:sub>
                          <m:r>
                            <a:rPr lang="en-US" altLang="zh-CN" sz="1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  <m:t>𝑛𝑒𝑤</m:t>
                          </m:r>
                        </m:sub>
                      </m:sSub>
                    </m:oMath>
                  </m:oMathPara>
                </a14:m>
                <a:endParaRPr lang="zh-CN" altLang="en-US" sz="1200" dirty="0">
                  <a:solidFill>
                    <a:prstClr val="black"/>
                  </a:solidFill>
                  <a:latin typeface="DengXian" panose="020F0502020204030204"/>
                  <a:ea typeface="DengXian" panose="02010600030101010101" pitchFamily="2" charset="-122"/>
                  <a:cs typeface="+mn-cs"/>
                </a:endParaRPr>
              </a:p>
            </p:txBody>
          </p:sp>
        </mc:Choice>
        <mc:Fallback xmlns="">
          <p:sp>
            <p:nvSpPr>
              <p:cNvPr id="68" name="文本框 67">
                <a:extLst>
                  <a:ext uri="{FF2B5EF4-FFF2-40B4-BE49-F238E27FC236}">
                    <a16:creationId xmlns:a16="http://schemas.microsoft.com/office/drawing/2014/main" id="{3F6BB439-1EA2-EC4E-A7B3-CC0069C6EE2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875125" y="4216772"/>
                <a:ext cx="651925" cy="24622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69" name="文本框 68">
                <a:extLst>
                  <a:ext uri="{FF2B5EF4-FFF2-40B4-BE49-F238E27FC236}">
                    <a16:creationId xmlns:a16="http://schemas.microsoft.com/office/drawing/2014/main" id="{5D2B8D0D-954C-2A48-AB47-25D2E9DD42CA}"/>
                  </a:ext>
                </a:extLst>
              </p:cNvPr>
              <p:cNvSpPr txBox="1"/>
              <p:nvPr/>
            </p:nvSpPr>
            <p:spPr>
              <a:xfrm>
                <a:off x="6125579" y="4095419"/>
                <a:ext cx="62022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1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 sz="1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  <m:t>x</m:t>
                          </m:r>
                        </m:e>
                        <m:sub>
                          <m:r>
                            <a:rPr lang="en-US" altLang="zh-CN" sz="1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  <m:t>𝑛𝑒𝑎𝑟</m:t>
                          </m:r>
                        </m:sub>
                      </m:sSub>
                    </m:oMath>
                  </m:oMathPara>
                </a14:m>
                <a:endParaRPr lang="zh-CN" altLang="en-US" dirty="0">
                  <a:solidFill>
                    <a:prstClr val="black"/>
                  </a:solidFill>
                  <a:latin typeface="DengXian" panose="020F0502020204030204"/>
                  <a:ea typeface="DengXian" panose="02010600030101010101" pitchFamily="2" charset="-122"/>
                  <a:cs typeface="+mn-cs"/>
                </a:endParaRPr>
              </a:p>
            </p:txBody>
          </p:sp>
        </mc:Choice>
        <mc:Fallback xmlns="">
          <p:sp>
            <p:nvSpPr>
              <p:cNvPr id="69" name="文本框 68">
                <a:extLst>
                  <a:ext uri="{FF2B5EF4-FFF2-40B4-BE49-F238E27FC236}">
                    <a16:creationId xmlns:a16="http://schemas.microsoft.com/office/drawing/2014/main" id="{5D2B8D0D-954C-2A48-AB47-25D2E9DD42C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125579" y="4095419"/>
                <a:ext cx="620220" cy="246221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70" name="椭圆 69">
            <a:extLst>
              <a:ext uri="{FF2B5EF4-FFF2-40B4-BE49-F238E27FC236}">
                <a16:creationId xmlns:a16="http://schemas.microsoft.com/office/drawing/2014/main" id="{5C9CB5E1-8145-874A-A68F-D3BE18945558}"/>
              </a:ext>
            </a:extLst>
          </p:cNvPr>
          <p:cNvSpPr/>
          <p:nvPr/>
        </p:nvSpPr>
        <p:spPr>
          <a:xfrm>
            <a:off x="6580106" y="3710107"/>
            <a:ext cx="1160246" cy="1136067"/>
          </a:xfrm>
          <a:prstGeom prst="ellipse">
            <a:avLst/>
          </a:prstGeom>
          <a:noFill/>
          <a:ln w="12700" cap="flat" cmpd="sng" algn="ctr">
            <a:solidFill>
              <a:srgbClr val="1E0DF7"/>
            </a:solidFill>
            <a:prstDash val="sysDash"/>
            <a:miter lim="800000"/>
          </a:ln>
          <a:effectLst/>
        </p:spPr>
        <p:txBody>
          <a:bodyPr rtlCol="0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kern="0">
              <a:solidFill>
                <a:prstClr val="white"/>
              </a:solidFill>
              <a:latin typeface="DengXian" panose="020F0502020204030204"/>
              <a:ea typeface="DengXian" panose="02010600030101010101" pitchFamily="2" charset="-122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71" name="文本框 70">
                <a:extLst>
                  <a:ext uri="{FF2B5EF4-FFF2-40B4-BE49-F238E27FC236}">
                    <a16:creationId xmlns:a16="http://schemas.microsoft.com/office/drawing/2014/main" id="{106A58B3-B6B0-1741-A63D-477824D77DF6}"/>
                  </a:ext>
                </a:extLst>
              </p:cNvPr>
              <p:cNvSpPr txBox="1"/>
              <p:nvPr/>
            </p:nvSpPr>
            <p:spPr>
              <a:xfrm>
                <a:off x="6775609" y="3739330"/>
                <a:ext cx="620220" cy="2462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fontAlgn="auto">
                  <a:spcBef>
                    <a:spcPts val="0"/>
                  </a:spcBef>
                  <a:spcAft>
                    <a:spcPts val="0"/>
                  </a:spcAft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1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</m:ctrlPr>
                        </m:sSubPr>
                        <m:e>
                          <m:r>
                            <m:rPr>
                              <m:sty m:val="p"/>
                            </m:rPr>
                            <a:rPr lang="en-US" altLang="zh-CN" sz="1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  <m:t>x</m:t>
                          </m:r>
                        </m:e>
                        <m:sub>
                          <m:r>
                            <a:rPr lang="en-US" altLang="zh-CN" sz="1000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+mn-cs"/>
                            </a:rPr>
                            <m:t>1</m:t>
                          </m:r>
                        </m:sub>
                      </m:sSub>
                    </m:oMath>
                  </m:oMathPara>
                </a14:m>
                <a:endParaRPr lang="zh-CN" altLang="en-US" dirty="0">
                  <a:solidFill>
                    <a:prstClr val="black"/>
                  </a:solidFill>
                  <a:latin typeface="DengXian" panose="020F0502020204030204"/>
                  <a:ea typeface="DengXian" panose="02010600030101010101" pitchFamily="2" charset="-122"/>
                  <a:cs typeface="+mn-cs"/>
                </a:endParaRPr>
              </a:p>
            </p:txBody>
          </p:sp>
        </mc:Choice>
        <mc:Fallback xmlns="">
          <p:sp>
            <p:nvSpPr>
              <p:cNvPr id="71" name="文本框 70">
                <a:extLst>
                  <a:ext uri="{FF2B5EF4-FFF2-40B4-BE49-F238E27FC236}">
                    <a16:creationId xmlns:a16="http://schemas.microsoft.com/office/drawing/2014/main" id="{106A58B3-B6B0-1741-A63D-477824D77DF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775609" y="3739330"/>
                <a:ext cx="620220" cy="246221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42" name="Google Shape;351;p29">
            <a:extLst>
              <a:ext uri="{FF2B5EF4-FFF2-40B4-BE49-F238E27FC236}">
                <a16:creationId xmlns:a16="http://schemas.microsoft.com/office/drawing/2014/main" id="{B611BAA1-031C-0947-AAF8-C065A42F76C0}"/>
              </a:ext>
            </a:extLst>
          </p:cNvPr>
          <p:cNvCxnSpPr/>
          <p:nvPr/>
        </p:nvCxnSpPr>
        <p:spPr>
          <a:xfrm>
            <a:off x="6643718" y="4292074"/>
            <a:ext cx="541867" cy="8467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3" name="直接连接符 42">
            <a:extLst>
              <a:ext uri="{FF2B5EF4-FFF2-40B4-BE49-F238E27FC236}">
                <a16:creationId xmlns:a16="http://schemas.microsoft.com/office/drawing/2014/main" id="{29741AE0-3FE8-DF42-873F-5EBCDE11CBCA}"/>
              </a:ext>
            </a:extLst>
          </p:cNvPr>
          <p:cNvCxnSpPr>
            <a:cxnSpLocks/>
          </p:cNvCxnSpPr>
          <p:nvPr/>
        </p:nvCxnSpPr>
        <p:spPr>
          <a:xfrm flipV="1">
            <a:off x="7201010" y="4062019"/>
            <a:ext cx="179302" cy="208972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0" name="内容占位符 2"/>
          <p:cNvSpPr>
            <a:spLocks noGrp="1"/>
          </p:cNvSpPr>
          <p:nvPr>
            <p:ph sz="quarter" idx="1"/>
          </p:nvPr>
        </p:nvSpPr>
        <p:spPr>
          <a:xfrm>
            <a:off x="508357" y="1774269"/>
            <a:ext cx="8291264" cy="3655314"/>
          </a:xfrm>
        </p:spPr>
        <p:txBody>
          <a:bodyPr/>
          <a:lstStyle/>
          <a:p>
            <a:pPr>
              <a:spcBef>
                <a:spcPts val="900"/>
              </a:spcBef>
            </a:pPr>
            <a:r>
              <a:rPr kumimoji="1" lang="zh-CN" altLang="en-US" dirty="0"/>
              <a:t>针对</a:t>
            </a:r>
            <a:r>
              <a:rPr kumimoji="1" lang="zh-CN" altLang="en-US"/>
              <a:t>问题：非最优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44586901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RRT</a:t>
            </a:r>
            <a:r>
              <a:rPr kumimoji="1" lang="zh-CN" altLang="en-US" dirty="0"/>
              <a:t>*</a:t>
            </a:r>
          </a:p>
        </p:txBody>
      </p:sp>
      <p:pic>
        <p:nvPicPr>
          <p:cNvPr id="4" name="RRT_ algorithm illustrative exampl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35697" y="1885507"/>
            <a:ext cx="5017939" cy="3763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3030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93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RRT</a:t>
            </a:r>
            <a:r>
              <a:rPr kumimoji="1" lang="zh-CN" altLang="en-US" dirty="0"/>
              <a:t>*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7CC8DEE-C048-FB42-80F4-F32AE2D5A3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844" y="2060848"/>
            <a:ext cx="7124312" cy="3340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3274881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作业</a:t>
            </a:r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5DD3C-9B61-AA44-A246-F623A50268C7}" type="slidenum">
              <a:rPr lang="en-US" altLang="zh-CN" smtClean="0"/>
              <a:pPr/>
              <a:t>38</a:t>
            </a:fld>
            <a:endParaRPr lang="en-US" altLang="zh-CN"/>
          </a:p>
        </p:txBody>
      </p:sp>
      <p:sp>
        <p:nvSpPr>
          <p:cNvPr id="6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21275"/>
          </a:xfrm>
        </p:spPr>
        <p:txBody>
          <a:bodyPr/>
          <a:lstStyle/>
          <a:p>
            <a:pPr eaLnBrk="1" hangingPunct="1">
              <a:spcBef>
                <a:spcPts val="1320"/>
              </a:spcBef>
            </a:pPr>
            <a:r>
              <a:rPr lang="zh-CN" altLang="en-US" sz="2800" b="0"/>
              <a:t>基于</a:t>
            </a:r>
            <a:r>
              <a:rPr lang="en-US" altLang="zh-CN" sz="2800" b="0"/>
              <a:t>ROS2</a:t>
            </a:r>
            <a:r>
              <a:rPr lang="zh-CN" altLang="en-US" sz="2800" b="0"/>
              <a:t>框架</a:t>
            </a:r>
            <a:endParaRPr lang="en-US" altLang="zh-CN" sz="2800" b="0"/>
          </a:p>
          <a:p>
            <a:pPr eaLnBrk="1" hangingPunct="1">
              <a:spcBef>
                <a:spcPts val="1320"/>
              </a:spcBef>
            </a:pPr>
            <a:r>
              <a:rPr lang="zh-CN" altLang="en-US" sz="2800" b="0"/>
              <a:t>实现任意一种路径规划算法，</a:t>
            </a:r>
            <a:r>
              <a:rPr lang="en-US" altLang="zh-CN" sz="2800" b="0"/>
              <a:t>A*</a:t>
            </a:r>
            <a:r>
              <a:rPr lang="zh-CN" altLang="en-US" sz="2800" b="0"/>
              <a:t>、</a:t>
            </a:r>
            <a:r>
              <a:rPr lang="en-US" altLang="zh-CN" sz="2800" b="0"/>
              <a:t>RRT</a:t>
            </a:r>
            <a:r>
              <a:rPr lang="zh-CN" altLang="en-US" sz="2800" b="0"/>
              <a:t>、</a:t>
            </a:r>
            <a:r>
              <a:rPr lang="en-US" altLang="zh-CN" sz="2800" b="0"/>
              <a:t>RRT</a:t>
            </a:r>
            <a:r>
              <a:rPr lang="zh-CN" altLang="en-US" sz="2800" b="0"/>
              <a:t>*等，替换</a:t>
            </a:r>
            <a:r>
              <a:rPr lang="en-US" altLang="zh-CN" sz="2800" b="0"/>
              <a:t>Global Planner</a:t>
            </a:r>
            <a:r>
              <a:rPr lang="zh-CN" altLang="en-US" sz="2800" b="0"/>
              <a:t>原有的算法</a:t>
            </a:r>
            <a:endParaRPr lang="en-US" altLang="zh-CN" sz="2800" b="0"/>
          </a:p>
          <a:p>
            <a:pPr eaLnBrk="1" hangingPunct="1">
              <a:spcBef>
                <a:spcPts val="1320"/>
              </a:spcBef>
            </a:pPr>
            <a:r>
              <a:rPr lang="zh-CN" altLang="en-US" sz="2800" b="0"/>
              <a:t>机器人跟随路径运行到达给定目标点</a:t>
            </a:r>
            <a:endParaRPr lang="en-US" altLang="zh-CN" sz="2800" b="0"/>
          </a:p>
        </p:txBody>
      </p:sp>
    </p:spTree>
    <p:extLst>
      <p:ext uri="{BB962C8B-B14F-4D97-AF65-F5344CB8AC3E}">
        <p14:creationId xmlns:p14="http://schemas.microsoft.com/office/powerpoint/2010/main" val="290377628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作业</a:t>
            </a:r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D85DD3C-9B61-AA44-A246-F623A50268C7}" type="slidenum">
              <a:rPr lang="en-US" altLang="zh-CN" smtClean="0"/>
              <a:pPr/>
              <a:t>39</a:t>
            </a:fld>
            <a:endParaRPr lang="en-US" altLang="zh-CN"/>
          </a:p>
        </p:txBody>
      </p:sp>
      <p:sp>
        <p:nvSpPr>
          <p:cNvPr id="6" name="内容占位符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21275"/>
          </a:xfrm>
        </p:spPr>
        <p:txBody>
          <a:bodyPr/>
          <a:lstStyle/>
          <a:p>
            <a:pPr eaLnBrk="1" hangingPunct="1">
              <a:spcBef>
                <a:spcPts val="1320"/>
              </a:spcBef>
            </a:pPr>
            <a:r>
              <a:rPr lang="zh-CN" altLang="en-US" sz="2800" b="0"/>
              <a:t>实验报告，总页数≤</a:t>
            </a:r>
            <a:r>
              <a:rPr lang="en-US" altLang="zh-CN" sz="2800" b="0"/>
              <a:t>5</a:t>
            </a:r>
            <a:r>
              <a:rPr lang="zh-CN" altLang="en-US" sz="2800" b="0"/>
              <a:t>页</a:t>
            </a:r>
            <a:endParaRPr lang="en-US" altLang="zh-CN" sz="2800" b="0"/>
          </a:p>
          <a:p>
            <a:pPr eaLnBrk="1" hangingPunct="1">
              <a:spcBef>
                <a:spcPts val="1320"/>
              </a:spcBef>
            </a:pPr>
            <a:r>
              <a:rPr lang="zh-CN" altLang="en-US" sz="2800" b="0"/>
              <a:t>实物机器人现场验收，静态障碍物下，</a:t>
            </a:r>
            <a:r>
              <a:rPr lang="en-US" altLang="zh-CN" sz="2800" b="0"/>
              <a:t>RVIZ</a:t>
            </a:r>
            <a:r>
              <a:rPr lang="zh-CN" altLang="en-US" sz="2800" b="0"/>
              <a:t>可视化生成的路径规划（</a:t>
            </a:r>
            <a:r>
              <a:rPr lang="en-US" altLang="zh-CN" sz="2800" b="0"/>
              <a:t>60</a:t>
            </a:r>
            <a:r>
              <a:rPr lang="zh-CN" altLang="en-US" sz="2800" b="0"/>
              <a:t>分）</a:t>
            </a:r>
            <a:endParaRPr lang="en-US" altLang="zh-CN" sz="2800" b="0"/>
          </a:p>
          <a:p>
            <a:pPr eaLnBrk="1" hangingPunct="1">
              <a:spcBef>
                <a:spcPts val="1320"/>
              </a:spcBef>
            </a:pPr>
            <a:r>
              <a:rPr lang="zh-CN" altLang="en-US" sz="2800" b="0"/>
              <a:t>机器人通过跟随路径，达目标点（</a:t>
            </a:r>
            <a:r>
              <a:rPr lang="en-US" altLang="zh-CN" sz="2800" b="0"/>
              <a:t>80</a:t>
            </a:r>
            <a:r>
              <a:rPr lang="zh-CN" altLang="en-US" sz="2800" b="0"/>
              <a:t>分）</a:t>
            </a:r>
            <a:endParaRPr lang="en-US" altLang="zh-CN" sz="2800" b="0"/>
          </a:p>
          <a:p>
            <a:pPr eaLnBrk="1" hangingPunct="1">
              <a:spcBef>
                <a:spcPts val="1320"/>
              </a:spcBef>
            </a:pPr>
            <a:r>
              <a:rPr lang="zh-CN" altLang="en-US" sz="2800" b="0"/>
              <a:t>定量分析所实现的路径规划算法，包括路径长度和计算时间（</a:t>
            </a:r>
            <a:r>
              <a:rPr lang="en-US" altLang="zh-CN" sz="2800" b="0"/>
              <a:t>90</a:t>
            </a:r>
            <a:r>
              <a:rPr lang="zh-CN" altLang="en-US" sz="2800" b="0"/>
              <a:t>分）</a:t>
            </a:r>
            <a:endParaRPr lang="en-US" altLang="zh-CN" sz="2800" b="0"/>
          </a:p>
          <a:p>
            <a:pPr eaLnBrk="1" hangingPunct="1">
              <a:spcBef>
                <a:spcPts val="1320"/>
              </a:spcBef>
            </a:pPr>
            <a:r>
              <a:rPr lang="zh-CN" altLang="en-US" sz="2800" b="0"/>
              <a:t>实现一种原始算法的改进，提高机器人的运行速度，并与之前的对比（</a:t>
            </a:r>
            <a:r>
              <a:rPr lang="en-US" altLang="zh-CN" sz="2800" b="0"/>
              <a:t>95</a:t>
            </a:r>
            <a:r>
              <a:rPr lang="zh-CN" altLang="en-US" sz="2800" b="0"/>
              <a:t>分）</a:t>
            </a:r>
            <a:endParaRPr lang="en-US" altLang="zh-CN" sz="2800" b="0"/>
          </a:p>
          <a:p>
            <a:pPr eaLnBrk="1" hangingPunct="1">
              <a:spcBef>
                <a:spcPts val="1320"/>
              </a:spcBef>
            </a:pPr>
            <a:r>
              <a:rPr lang="zh-CN" altLang="en-US" sz="2800" b="0"/>
              <a:t>分析这种改进可能带来的问题（</a:t>
            </a:r>
            <a:r>
              <a:rPr lang="en-US" altLang="zh-CN" sz="2800" b="0"/>
              <a:t>100</a:t>
            </a:r>
            <a:r>
              <a:rPr lang="zh-CN" altLang="en-US" sz="2800" b="0"/>
              <a:t>分）</a:t>
            </a:r>
            <a:endParaRPr lang="en-US" altLang="zh-CN" sz="2800" b="0"/>
          </a:p>
        </p:txBody>
      </p:sp>
    </p:spTree>
    <p:extLst>
      <p:ext uri="{BB962C8B-B14F-4D97-AF65-F5344CB8AC3E}">
        <p14:creationId xmlns:p14="http://schemas.microsoft.com/office/powerpoint/2010/main" val="71868766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全局路径规划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1080"/>
              </a:spcBef>
            </a:pPr>
            <a:r>
              <a:rPr lang="zh-CN" altLang="en-US" sz="2800">
                <a:latin typeface="Century Schoolbook" charset="0"/>
                <a:ea typeface="黑体" charset="0"/>
              </a:rPr>
              <a:t>全局路径规划问题定义</a:t>
            </a:r>
            <a:endParaRPr lang="en-US" altLang="zh-CN" sz="2800">
              <a:latin typeface="Century Schoolbook" charset="0"/>
              <a:ea typeface="黑体" charset="0"/>
            </a:endParaRPr>
          </a:p>
          <a:p>
            <a:pPr>
              <a:spcBef>
                <a:spcPts val="1080"/>
              </a:spcBef>
            </a:pPr>
            <a:r>
              <a:rPr lang="zh-CN" altLang="en-US" sz="2800">
                <a:latin typeface="Century Schoolbook" charset="0"/>
                <a:ea typeface="黑体" charset="0"/>
              </a:rPr>
              <a:t>输入</a:t>
            </a:r>
            <a:endParaRPr lang="en-US" altLang="zh-CN" sz="2800">
              <a:latin typeface="Century Schoolbook" charset="0"/>
              <a:ea typeface="黑体" charset="0"/>
            </a:endParaRPr>
          </a:p>
          <a:p>
            <a:pPr lvl="1">
              <a:spcBef>
                <a:spcPts val="1080"/>
              </a:spcBef>
            </a:pPr>
            <a:r>
              <a:rPr lang="zh-CN" altLang="en-US" sz="2400">
                <a:latin typeface="Century Schoolbook" charset="0"/>
                <a:ea typeface="黑体" charset="0"/>
              </a:rPr>
              <a:t>地图，来自</a:t>
            </a:r>
            <a:r>
              <a:rPr lang="en-US" altLang="zh-CN" sz="2400">
                <a:latin typeface="Century Schoolbook" charset="0"/>
                <a:ea typeface="黑体" charset="0"/>
              </a:rPr>
              <a:t>SLAM</a:t>
            </a:r>
          </a:p>
          <a:p>
            <a:pPr lvl="1">
              <a:spcBef>
                <a:spcPts val="1080"/>
              </a:spcBef>
            </a:pPr>
            <a:r>
              <a:rPr lang="zh-CN" altLang="en-US" sz="2400">
                <a:latin typeface="Century Schoolbook" charset="0"/>
                <a:ea typeface="黑体" charset="0"/>
              </a:rPr>
              <a:t>机器人定位，来自</a:t>
            </a:r>
            <a:r>
              <a:rPr lang="en-US" altLang="zh-CN" sz="2400">
                <a:latin typeface="Century Schoolbook" charset="0"/>
                <a:ea typeface="黑体" charset="0"/>
              </a:rPr>
              <a:t>AMCL</a:t>
            </a:r>
            <a:r>
              <a:rPr lang="zh-CN" altLang="en-US" sz="2400">
                <a:latin typeface="Century Schoolbook" charset="0"/>
                <a:ea typeface="黑体" charset="0"/>
              </a:rPr>
              <a:t>结果，读取</a:t>
            </a:r>
            <a:r>
              <a:rPr lang="en-US" altLang="zh-CN" sz="2400">
                <a:latin typeface="Century Schoolbook" charset="0"/>
                <a:ea typeface="黑体" charset="0"/>
              </a:rPr>
              <a:t>TF</a:t>
            </a:r>
          </a:p>
          <a:p>
            <a:pPr lvl="1">
              <a:spcBef>
                <a:spcPts val="1080"/>
              </a:spcBef>
            </a:pPr>
            <a:r>
              <a:rPr lang="zh-CN" altLang="en-US" sz="2400">
                <a:latin typeface="Century Schoolbook" charset="0"/>
                <a:ea typeface="黑体" charset="0"/>
              </a:rPr>
              <a:t>目标，来自</a:t>
            </a:r>
            <a:r>
              <a:rPr lang="en-US" altLang="zh-CN" sz="2400">
                <a:latin typeface="Century Schoolbook" charset="0"/>
                <a:ea typeface="黑体" charset="0"/>
              </a:rPr>
              <a:t>RVIZ</a:t>
            </a:r>
            <a:r>
              <a:rPr lang="zh-CN" altLang="en-US" sz="2400">
                <a:latin typeface="Century Schoolbook" charset="0"/>
                <a:ea typeface="黑体" charset="0"/>
              </a:rPr>
              <a:t>用户交互，触发程序运行</a:t>
            </a:r>
            <a:endParaRPr lang="en-US" altLang="zh-CN" sz="2400">
              <a:latin typeface="Century Schoolbook" charset="0"/>
              <a:ea typeface="黑体" charset="0"/>
            </a:endParaRPr>
          </a:p>
          <a:p>
            <a:pPr>
              <a:spcBef>
                <a:spcPts val="1080"/>
              </a:spcBef>
            </a:pPr>
            <a:r>
              <a:rPr lang="zh-CN" altLang="en-US" sz="2800">
                <a:latin typeface="Century Schoolbook" charset="0"/>
                <a:ea typeface="黑体" charset="0"/>
              </a:rPr>
              <a:t>输出</a:t>
            </a:r>
            <a:endParaRPr lang="en-US" altLang="zh-CN" sz="2800">
              <a:latin typeface="Century Schoolbook" charset="0"/>
              <a:ea typeface="黑体" charset="0"/>
            </a:endParaRPr>
          </a:p>
          <a:p>
            <a:pPr lvl="1">
              <a:spcBef>
                <a:spcPts val="1080"/>
              </a:spcBef>
            </a:pPr>
            <a:r>
              <a:rPr lang="zh-CN" altLang="en-US" sz="2400">
                <a:latin typeface="Century Schoolbook" charset="0"/>
                <a:ea typeface="黑体" charset="0"/>
              </a:rPr>
              <a:t>全局路径，发送给</a:t>
            </a:r>
            <a:r>
              <a:rPr lang="en-US" altLang="zh-CN" sz="2400">
                <a:latin typeface="Century Schoolbook" charset="0"/>
                <a:ea typeface="黑体" charset="0"/>
              </a:rPr>
              <a:t>Local Planner</a:t>
            </a:r>
            <a:endParaRPr lang="en-US" altLang="zh-CN" sz="2400" dirty="0">
              <a:latin typeface="Century Schoolbook" charset="0"/>
              <a:ea typeface="黑体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3946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全局路径规划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1080"/>
              </a:spcBef>
            </a:pPr>
            <a:r>
              <a:rPr lang="zh-CN" altLang="en-US" sz="2800">
                <a:latin typeface="Century Schoolbook" charset="0"/>
                <a:ea typeface="黑体" charset="0"/>
              </a:rPr>
              <a:t>程序设计</a:t>
            </a:r>
            <a:r>
              <a:rPr lang="en-US" altLang="zh-CN" sz="2800">
                <a:latin typeface="Century Schoolbook" charset="0"/>
                <a:ea typeface="黑体" charset="0"/>
              </a:rPr>
              <a:t>I</a:t>
            </a:r>
          </a:p>
          <a:p>
            <a:pPr>
              <a:spcBef>
                <a:spcPts val="1080"/>
              </a:spcBef>
            </a:pPr>
            <a:r>
              <a:rPr lang="zh-CN" altLang="en-US" sz="2800">
                <a:latin typeface="Century Schoolbook" charset="0"/>
                <a:ea typeface="黑体" charset="0"/>
              </a:rPr>
              <a:t>输入输出的读取写入</a:t>
            </a:r>
            <a:endParaRPr lang="en-US" altLang="zh-CN" sz="2800">
              <a:latin typeface="Century Schoolbook" charset="0"/>
              <a:ea typeface="黑体" charset="0"/>
            </a:endParaRPr>
          </a:p>
          <a:p>
            <a:pPr lvl="1">
              <a:spcBef>
                <a:spcPts val="1080"/>
              </a:spcBef>
            </a:pPr>
            <a:r>
              <a:rPr lang="zh-CN" altLang="en-US" sz="2400">
                <a:latin typeface="Century Schoolbook" charset="0"/>
                <a:ea typeface="黑体" charset="0"/>
              </a:rPr>
              <a:t>负责从不同的信息源读写信息</a:t>
            </a:r>
            <a:endParaRPr lang="en-US" altLang="zh-CN" sz="2400">
              <a:latin typeface="Century Schoolbook" charset="0"/>
              <a:ea typeface="黑体" charset="0"/>
            </a:endParaRPr>
          </a:p>
          <a:p>
            <a:pPr lvl="1">
              <a:spcBef>
                <a:spcPts val="1080"/>
              </a:spcBef>
            </a:pPr>
            <a:r>
              <a:rPr lang="zh-CN" altLang="en-US" sz="2400">
                <a:latin typeface="Century Schoolbook" charset="0"/>
                <a:ea typeface="黑体" charset="0"/>
              </a:rPr>
              <a:t>转化</a:t>
            </a:r>
            <a:r>
              <a:rPr lang="en-US" altLang="zh-CN" sz="2400">
                <a:latin typeface="Century Schoolbook" charset="0"/>
                <a:ea typeface="黑体" charset="0"/>
              </a:rPr>
              <a:t>ROS2</a:t>
            </a:r>
            <a:r>
              <a:rPr lang="zh-CN" altLang="en-US" sz="2400">
                <a:latin typeface="Century Schoolbook" charset="0"/>
                <a:ea typeface="黑体" charset="0"/>
              </a:rPr>
              <a:t>通讯 </a:t>
            </a:r>
            <a:r>
              <a:rPr lang="en-US" altLang="zh-CN" sz="2400">
                <a:latin typeface="Century Schoolbook" charset="0"/>
                <a:ea typeface="黑体" charset="0"/>
              </a:rPr>
              <a:t>=&gt; </a:t>
            </a:r>
            <a:r>
              <a:rPr lang="zh-CN" altLang="en-US" sz="2400">
                <a:latin typeface="Century Schoolbook" charset="0"/>
                <a:ea typeface="黑体" charset="0"/>
              </a:rPr>
              <a:t>符合路径规划算法输入的格式</a:t>
            </a:r>
            <a:endParaRPr lang="en-US" altLang="zh-CN" sz="2400">
              <a:latin typeface="Century Schoolbook" charset="0"/>
              <a:ea typeface="黑体" charset="0"/>
            </a:endParaRPr>
          </a:p>
          <a:p>
            <a:pPr lvl="1">
              <a:spcBef>
                <a:spcPts val="1080"/>
              </a:spcBef>
            </a:pPr>
            <a:r>
              <a:rPr lang="zh-CN" altLang="en-US" sz="2400">
                <a:latin typeface="Century Schoolbook" charset="0"/>
                <a:ea typeface="黑体" charset="0"/>
              </a:rPr>
              <a:t>转化路径规划算法输出 </a:t>
            </a:r>
            <a:r>
              <a:rPr lang="en-US" altLang="zh-CN" sz="2400">
                <a:latin typeface="Century Schoolbook" charset="0"/>
                <a:ea typeface="黑体" charset="0"/>
              </a:rPr>
              <a:t>=&gt; </a:t>
            </a:r>
            <a:r>
              <a:rPr lang="zh-CN" altLang="en-US" sz="2400">
                <a:latin typeface="Century Schoolbook" charset="0"/>
                <a:ea typeface="黑体" charset="0"/>
              </a:rPr>
              <a:t>符合</a:t>
            </a:r>
            <a:r>
              <a:rPr lang="en-US" altLang="zh-CN" sz="2400">
                <a:latin typeface="Century Schoolbook" charset="0"/>
                <a:ea typeface="黑体" charset="0"/>
              </a:rPr>
              <a:t>ROS2</a:t>
            </a:r>
            <a:r>
              <a:rPr lang="zh-CN" altLang="en-US" sz="2400">
                <a:latin typeface="Century Schoolbook" charset="0"/>
                <a:ea typeface="黑体" charset="0"/>
              </a:rPr>
              <a:t>通讯的格式</a:t>
            </a:r>
            <a:endParaRPr lang="en-US" altLang="zh-CN" sz="2400">
              <a:latin typeface="Century Schoolbook" charset="0"/>
              <a:ea typeface="黑体" charset="0"/>
            </a:endParaRPr>
          </a:p>
          <a:p>
            <a:pPr>
              <a:spcBef>
                <a:spcPts val="1080"/>
              </a:spcBef>
            </a:pPr>
            <a:r>
              <a:rPr lang="zh-CN" altLang="en-US" sz="2800">
                <a:latin typeface="Century Schoolbook" charset="0"/>
                <a:ea typeface="黑体" charset="0"/>
              </a:rPr>
              <a:t>调用逻辑</a:t>
            </a:r>
            <a:endParaRPr lang="en-US" altLang="zh-CN" sz="2800">
              <a:latin typeface="Century Schoolbook" charset="0"/>
              <a:ea typeface="黑体" charset="0"/>
            </a:endParaRPr>
          </a:p>
          <a:p>
            <a:pPr lvl="1">
              <a:spcBef>
                <a:spcPts val="1080"/>
              </a:spcBef>
            </a:pPr>
            <a:r>
              <a:rPr lang="zh-CN" altLang="en-US" sz="2400">
                <a:latin typeface="Century Schoolbook" charset="0"/>
                <a:ea typeface="黑体" charset="0"/>
              </a:rPr>
              <a:t>获取到目标点时，运行一次路径规划</a:t>
            </a:r>
            <a:endParaRPr lang="en-US" altLang="zh-CN" sz="2400">
              <a:latin typeface="Century Schoolbook" charset="0"/>
              <a:ea typeface="黑体" charset="0"/>
            </a:endParaRPr>
          </a:p>
          <a:p>
            <a:pPr lvl="1">
              <a:spcBef>
                <a:spcPts val="1080"/>
              </a:spcBef>
            </a:pPr>
            <a:r>
              <a:rPr lang="zh-CN" altLang="en-US" sz="2400">
                <a:latin typeface="Century Schoolbook" charset="0"/>
                <a:ea typeface="黑体" charset="0"/>
              </a:rPr>
              <a:t>收到其他重规划指令时，运行路径规划</a:t>
            </a:r>
            <a:endParaRPr lang="en-US" altLang="zh-CN" sz="2400">
              <a:latin typeface="Century Schoolbook" charset="0"/>
              <a:ea typeface="黑体" charset="0"/>
            </a:endParaRPr>
          </a:p>
          <a:p>
            <a:pPr lvl="1">
              <a:spcBef>
                <a:spcPts val="1080"/>
              </a:spcBef>
            </a:pPr>
            <a:r>
              <a:rPr lang="zh-CN" altLang="en-US" sz="2400">
                <a:latin typeface="Century Schoolbook" charset="0"/>
                <a:ea typeface="黑体" charset="0"/>
              </a:rPr>
              <a:t>错误代码处理，以及超时等故障处理，防程序崩溃</a:t>
            </a:r>
            <a:endParaRPr lang="en-US" altLang="zh-CN" sz="2400">
              <a:latin typeface="Century Schoolbook" charset="0"/>
              <a:ea typeface="黑体" charset="0"/>
            </a:endParaRPr>
          </a:p>
          <a:p>
            <a:pPr>
              <a:spcBef>
                <a:spcPts val="1080"/>
              </a:spcBef>
            </a:pPr>
            <a:r>
              <a:rPr lang="zh-CN" altLang="en-US" sz="2800">
                <a:latin typeface="Century Schoolbook" charset="0"/>
                <a:ea typeface="黑体" charset="0"/>
              </a:rPr>
              <a:t>这部分代码在修改算法时，无需改变，算法无关</a:t>
            </a:r>
            <a:endParaRPr lang="en-US" altLang="zh-CN" sz="2800">
              <a:latin typeface="Century Schoolbook" charset="0"/>
              <a:ea typeface="黑体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333177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全局路径规划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1080"/>
              </a:spcBef>
            </a:pPr>
            <a:r>
              <a:rPr lang="zh-CN" altLang="en-US" sz="2800">
                <a:latin typeface="Century Schoolbook" charset="0"/>
                <a:ea typeface="黑体" charset="0"/>
              </a:rPr>
              <a:t>程序设计</a:t>
            </a:r>
            <a:r>
              <a:rPr lang="en-US" altLang="zh-CN" sz="2800">
                <a:latin typeface="Century Schoolbook" charset="0"/>
                <a:ea typeface="黑体" charset="0"/>
              </a:rPr>
              <a:t>II</a:t>
            </a:r>
          </a:p>
          <a:p>
            <a:pPr>
              <a:spcBef>
                <a:spcPts val="1080"/>
              </a:spcBef>
            </a:pPr>
            <a:r>
              <a:rPr lang="zh-CN" altLang="en-US" sz="2800">
                <a:latin typeface="Century Schoolbook" charset="0"/>
                <a:ea typeface="黑体" charset="0"/>
              </a:rPr>
              <a:t>算法有关</a:t>
            </a:r>
            <a:endParaRPr lang="en-US" altLang="zh-CN" sz="2800">
              <a:latin typeface="Century Schoolbook" charset="0"/>
              <a:ea typeface="黑体" charset="0"/>
            </a:endParaRPr>
          </a:p>
          <a:p>
            <a:pPr lvl="1">
              <a:spcBef>
                <a:spcPts val="1080"/>
              </a:spcBef>
            </a:pPr>
            <a:r>
              <a:rPr lang="zh-CN" altLang="en-US" sz="2400">
                <a:latin typeface="Century Schoolbook" charset="0"/>
                <a:ea typeface="黑体" charset="0"/>
              </a:rPr>
              <a:t>基于输入计算得到输出</a:t>
            </a:r>
            <a:endParaRPr lang="en-US" altLang="zh-CN" sz="2400">
              <a:latin typeface="Century Schoolbook" charset="0"/>
              <a:ea typeface="黑体" charset="0"/>
            </a:endParaRPr>
          </a:p>
          <a:p>
            <a:pPr lvl="1">
              <a:spcBef>
                <a:spcPts val="1080"/>
              </a:spcBef>
            </a:pPr>
            <a:r>
              <a:rPr lang="zh-CN" altLang="en-US" sz="2400">
                <a:latin typeface="Century Schoolbook" charset="0"/>
                <a:ea typeface="黑体" charset="0"/>
              </a:rPr>
              <a:t>输出路径或在无法得到解时输出空或失败</a:t>
            </a:r>
            <a:endParaRPr lang="en-US" altLang="zh-CN" sz="2400">
              <a:latin typeface="Century Schoolbook" charset="0"/>
              <a:ea typeface="黑体" charset="0"/>
            </a:endParaRPr>
          </a:p>
          <a:p>
            <a:pPr lvl="1">
              <a:spcBef>
                <a:spcPts val="1080"/>
              </a:spcBef>
            </a:pPr>
            <a:r>
              <a:rPr lang="zh-CN" altLang="en-US" sz="2400">
                <a:latin typeface="Century Schoolbook" charset="0"/>
                <a:ea typeface="黑体" charset="0"/>
              </a:rPr>
              <a:t>错误代码</a:t>
            </a:r>
            <a:endParaRPr lang="en-US" altLang="zh-CN" sz="2400">
              <a:latin typeface="Century Schoolbook" charset="0"/>
              <a:ea typeface="黑体" charset="0"/>
            </a:endParaRPr>
          </a:p>
          <a:p>
            <a:pPr lvl="1">
              <a:spcBef>
                <a:spcPts val="1080"/>
              </a:spcBef>
            </a:pPr>
            <a:r>
              <a:rPr lang="zh-CN" altLang="en-US" sz="2400">
                <a:latin typeface="Century Schoolbook" charset="0"/>
                <a:ea typeface="黑体" charset="0"/>
              </a:rPr>
              <a:t>日志</a:t>
            </a:r>
            <a:endParaRPr lang="en-US" altLang="zh-CN" sz="2400">
              <a:latin typeface="Century Schoolbook" charset="0"/>
              <a:ea typeface="黑体" charset="0"/>
            </a:endParaRPr>
          </a:p>
          <a:p>
            <a:pPr>
              <a:spcBef>
                <a:spcPts val="1080"/>
              </a:spcBef>
            </a:pPr>
            <a:r>
              <a:rPr lang="zh-CN" altLang="en-US" sz="2800">
                <a:latin typeface="Century Schoolbook" charset="0"/>
                <a:ea typeface="黑体" charset="0"/>
              </a:rPr>
              <a:t>通过单独的文件编写，与程序设计</a:t>
            </a:r>
            <a:r>
              <a:rPr lang="en-US" altLang="zh-CN" sz="2800">
                <a:latin typeface="Century Schoolbook" charset="0"/>
                <a:ea typeface="黑体" charset="0"/>
              </a:rPr>
              <a:t>I</a:t>
            </a:r>
            <a:r>
              <a:rPr lang="zh-CN" altLang="en-US" sz="2800">
                <a:latin typeface="Century Schoolbook" charset="0"/>
                <a:ea typeface="黑体" charset="0"/>
              </a:rPr>
              <a:t>部分的代码隔离，避免误修改</a:t>
            </a:r>
            <a:endParaRPr lang="en-US" altLang="zh-CN" sz="2800">
              <a:latin typeface="Century Schoolbook" charset="0"/>
              <a:ea typeface="黑体" charset="0"/>
            </a:endParaRPr>
          </a:p>
          <a:p>
            <a:pPr>
              <a:spcBef>
                <a:spcPts val="1080"/>
              </a:spcBef>
            </a:pPr>
            <a:endParaRPr lang="en-US" altLang="zh-CN" sz="2800">
              <a:latin typeface="Century Schoolbook" charset="0"/>
              <a:ea typeface="黑体" charset="0"/>
            </a:endParaRPr>
          </a:p>
          <a:p>
            <a:pPr>
              <a:spcBef>
                <a:spcPts val="1080"/>
              </a:spcBef>
            </a:pPr>
            <a:endParaRPr lang="en-US" altLang="zh-CN" sz="2800">
              <a:latin typeface="Century Schoolbook" charset="0"/>
              <a:ea typeface="黑体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386053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回顾</a:t>
            </a:r>
            <a:endParaRPr 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spcBef>
                <a:spcPts val="1080"/>
              </a:spcBef>
            </a:pPr>
            <a:r>
              <a:rPr lang="en-US" altLang="zh-CN" sz="2800">
                <a:latin typeface="Century Schoolbook" charset="0"/>
                <a:ea typeface="黑体" charset="0"/>
              </a:rPr>
              <a:t>PRM</a:t>
            </a:r>
          </a:p>
          <a:p>
            <a:pPr lvl="1">
              <a:spcBef>
                <a:spcPts val="1080"/>
              </a:spcBef>
            </a:pPr>
            <a:r>
              <a:rPr lang="zh-CN" altLang="en-US" sz="2400">
                <a:latin typeface="Century Schoolbook" charset="0"/>
                <a:ea typeface="黑体" charset="0"/>
              </a:rPr>
              <a:t>先构图（</a:t>
            </a:r>
            <a:r>
              <a:rPr lang="en-US" altLang="zh-CN" sz="2400">
                <a:latin typeface="Century Schoolbook" charset="0"/>
                <a:ea typeface="黑体" charset="0"/>
              </a:rPr>
              <a:t>Graph</a:t>
            </a:r>
            <a:r>
              <a:rPr lang="zh-CN" altLang="en-US" sz="2400">
                <a:latin typeface="Century Schoolbook" charset="0"/>
                <a:ea typeface="黑体" charset="0"/>
              </a:rPr>
              <a:t>），后解或最优解</a:t>
            </a:r>
            <a:endParaRPr lang="en-US" altLang="zh-CN" sz="2400">
              <a:latin typeface="Century Schoolbook" charset="0"/>
              <a:ea typeface="黑体" charset="0"/>
            </a:endParaRPr>
          </a:p>
          <a:p>
            <a:pPr>
              <a:spcBef>
                <a:spcPts val="1080"/>
              </a:spcBef>
            </a:pPr>
            <a:r>
              <a:rPr lang="en-US" altLang="zh-CN" sz="2800">
                <a:latin typeface="Century Schoolbook" charset="0"/>
                <a:ea typeface="黑体" charset="0"/>
              </a:rPr>
              <a:t>RRT</a:t>
            </a:r>
          </a:p>
          <a:p>
            <a:pPr lvl="1">
              <a:spcBef>
                <a:spcPts val="1080"/>
              </a:spcBef>
            </a:pPr>
            <a:r>
              <a:rPr lang="zh-CN" altLang="en-US" sz="2400">
                <a:latin typeface="Century Schoolbook" charset="0"/>
                <a:ea typeface="黑体" charset="0"/>
              </a:rPr>
              <a:t>边构图边解</a:t>
            </a:r>
            <a:endParaRPr lang="en-US" altLang="zh-CN" sz="2400">
              <a:latin typeface="Century Schoolbook" charset="0"/>
              <a:ea typeface="黑体" charset="0"/>
            </a:endParaRPr>
          </a:p>
          <a:p>
            <a:pPr>
              <a:spcBef>
                <a:spcPts val="1080"/>
              </a:spcBef>
            </a:pPr>
            <a:r>
              <a:rPr lang="en-US" altLang="zh-CN" sz="2800">
                <a:latin typeface="Century Schoolbook" charset="0"/>
                <a:ea typeface="黑体" charset="0"/>
              </a:rPr>
              <a:t>RRT*</a:t>
            </a:r>
          </a:p>
          <a:p>
            <a:pPr lvl="1">
              <a:spcBef>
                <a:spcPts val="1080"/>
              </a:spcBef>
            </a:pPr>
            <a:r>
              <a:rPr lang="zh-CN" altLang="en-US" sz="2400">
                <a:latin typeface="Century Schoolbook" charset="0"/>
                <a:ea typeface="黑体" charset="0"/>
              </a:rPr>
              <a:t>边构图边最优解</a:t>
            </a:r>
            <a:endParaRPr lang="en-US" altLang="zh-CN" sz="2400">
              <a:latin typeface="Century Schoolbook" charset="0"/>
              <a:ea typeface="黑体" charset="0"/>
            </a:endParaRPr>
          </a:p>
          <a:p>
            <a:pPr marL="57150" indent="0">
              <a:spcBef>
                <a:spcPts val="1080"/>
              </a:spcBef>
              <a:buNone/>
            </a:pPr>
            <a:endParaRPr lang="en-US" altLang="zh-CN" sz="2800">
              <a:latin typeface="Century Schoolbook" charset="0"/>
              <a:ea typeface="黑体" charset="0"/>
            </a:endParaRPr>
          </a:p>
          <a:p>
            <a:pPr lvl="1">
              <a:spcBef>
                <a:spcPts val="1080"/>
              </a:spcBef>
            </a:pPr>
            <a:endParaRPr lang="en-US" altLang="zh-CN" sz="2400">
              <a:latin typeface="Century Schoolbook" charset="0"/>
              <a:ea typeface="黑体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007115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cap="none" dirty="0"/>
              <a:t>1.</a:t>
            </a:r>
            <a:r>
              <a:rPr lang="zh-CN" altLang="en-US" cap="none" dirty="0"/>
              <a:t> </a:t>
            </a:r>
            <a:r>
              <a:rPr lang="en-US" altLang="zh-CN" cap="none" dirty="0"/>
              <a:t>PRM(Probabilistic Roadmap)</a:t>
            </a:r>
            <a:endParaRPr kumimoji="1" lang="zh-CN" altLang="en-US" dirty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69" y="2115486"/>
            <a:ext cx="4752527" cy="2987700"/>
          </a:xfrm>
          <a:prstGeom prst="rect">
            <a:avLst/>
          </a:prstGeom>
        </p:spPr>
      </p:pic>
      <p:sp>
        <p:nvSpPr>
          <p:cNvPr id="5" name="内容占位符 5"/>
          <p:cNvSpPr txBox="1">
            <a:spLocks/>
          </p:cNvSpPr>
          <p:nvPr/>
        </p:nvSpPr>
        <p:spPr bwMode="auto">
          <a:xfrm>
            <a:off x="5508882" y="2348880"/>
            <a:ext cx="3095566" cy="275430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  <a:extLst>
            <a:ext uri="{FAA26D3D-D897-4be2-8F04-BA451C77F1D7}">
              <ma14:placeholderFlag xmlns:ma14="http://schemas.microsoft.com/office/mac/drawingml/2011/main" xmlns="" val="1"/>
            </a:ex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68580" tIns="34290" rIns="68580" bIns="34290" numCol="1" anchor="ctr" anchorCtr="0" compatLnSpc="1">
            <a:prstTxWarp prst="textNoShape">
              <a:avLst/>
            </a:prstTxWarp>
          </a:bodyPr>
          <a:lstStyle>
            <a:lvl1pPr marL="273050" indent="-273050" algn="l" rtl="0" eaLnBrk="0" fontAlgn="base" hangingPunct="0">
              <a:spcBef>
                <a:spcPts val="600"/>
              </a:spcBef>
              <a:spcAft>
                <a:spcPct val="0"/>
              </a:spcAft>
              <a:buClr>
                <a:schemeClr val="accent1"/>
              </a:buClr>
              <a:buSzPct val="70000"/>
              <a:buFont typeface="Wingdings" charset="0"/>
              <a:buChar char=""/>
              <a:defRPr sz="2400" b="1" kern="1200">
                <a:solidFill>
                  <a:schemeClr val="tx1"/>
                </a:solidFill>
                <a:latin typeface="+mn-lt"/>
                <a:ea typeface="SimHei" charset="-122"/>
                <a:cs typeface="SimHei" charset="-122"/>
              </a:defRPr>
            </a:lvl1pPr>
            <a:lvl2pPr marL="639763" indent="-2730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SzPct val="80000"/>
              <a:buFont typeface="Wingdings 2" charset="0"/>
              <a:buChar char=""/>
              <a:defRPr sz="2100" b="1" kern="1200">
                <a:solidFill>
                  <a:schemeClr val="tx1"/>
                </a:solidFill>
                <a:latin typeface="+mn-lt"/>
                <a:ea typeface="SimHei" charset="-122"/>
                <a:cs typeface="SimHei" charset="-122"/>
              </a:defRPr>
            </a:lvl2pPr>
            <a:lvl3pPr marL="914400" indent="-1825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E0752F"/>
              </a:buClr>
              <a:buSzPct val="60000"/>
              <a:buFont typeface="Wingdings" charset="0"/>
              <a:buChar char=""/>
              <a:defRPr b="1" kern="1200">
                <a:solidFill>
                  <a:schemeClr val="tx1"/>
                </a:solidFill>
                <a:latin typeface="+mn-lt"/>
                <a:ea typeface="SimHei" charset="-122"/>
                <a:cs typeface="SimHei" charset="-122"/>
              </a:defRPr>
            </a:lvl3pPr>
            <a:lvl4pPr marL="1187450" indent="-1825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FEC3AE"/>
              </a:buClr>
              <a:buSzPct val="60000"/>
              <a:buFont typeface="Wingdings" charset="0"/>
              <a:buChar char=""/>
              <a:defRPr b="1" kern="1200">
                <a:solidFill>
                  <a:schemeClr val="tx1"/>
                </a:solidFill>
                <a:latin typeface="+mn-lt"/>
                <a:ea typeface="SimHei" charset="-122"/>
                <a:cs typeface="SimHei" charset="-122"/>
              </a:defRPr>
            </a:lvl4pPr>
            <a:lvl5pPr marL="1462088" indent="-182563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BDCAE9"/>
              </a:buClr>
              <a:buSzPct val="68000"/>
              <a:buFont typeface="Wingdings 2" charset="0"/>
              <a:buChar char=""/>
              <a:defRPr sz="1600" b="1" kern="1200">
                <a:solidFill>
                  <a:schemeClr val="tx1"/>
                </a:solidFill>
                <a:latin typeface="+mn-lt"/>
                <a:ea typeface="SimHei" charset="-122"/>
                <a:cs typeface="SimHei" charset="-122"/>
              </a:defRPr>
            </a:lvl5pPr>
            <a:lvl6pPr marL="1737360" indent="-182880" algn="l" rtl="0" eaLnBrk="1" latinLnBrk="0" hangingPunct="1">
              <a:spcBef>
                <a:spcPct val="20000"/>
              </a:spcBef>
              <a:buClr>
                <a:schemeClr val="accent1"/>
              </a:buClr>
              <a:buChar char="•"/>
              <a:defRPr kumimoji="0"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2011680" indent="-182880" algn="l" rtl="0" eaLnBrk="1" latinLnBrk="0" hangingPunct="1">
              <a:spcBef>
                <a:spcPct val="20000"/>
              </a:spcBef>
              <a:buClr>
                <a:schemeClr val="accent1">
                  <a:tint val="60000"/>
                </a:schemeClr>
              </a:buClr>
              <a:buSzPct val="60000"/>
              <a:buFont typeface="Wingdings"/>
              <a:buChar char="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2286000" indent="-182880" algn="l" rtl="0" eaLnBrk="1" latinLnBrk="0" hangingPunct="1">
              <a:spcBef>
                <a:spcPct val="20000"/>
              </a:spcBef>
              <a:buClr>
                <a:schemeClr val="accent2"/>
              </a:buClr>
              <a:buChar char="•"/>
              <a:defRPr kumimoji="0" sz="1400" kern="1200" cap="sm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560320" indent="-182880" algn="l" rtl="0" eaLnBrk="1" latinLnBrk="0" hangingPunct="1">
              <a:spcBef>
                <a:spcPct val="20000"/>
              </a:spcBef>
              <a:buClr>
                <a:schemeClr val="accent1">
                  <a:shade val="75000"/>
                </a:schemeClr>
              </a:buClr>
              <a:buChar char="•"/>
              <a:defRPr kumimoji="0" sz="14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1" indent="0">
              <a:lnSpc>
                <a:spcPct val="125000"/>
              </a:lnSpc>
              <a:spcBef>
                <a:spcPts val="0"/>
              </a:spcBef>
              <a:buClr>
                <a:srgbClr val="FE8637"/>
              </a:buClr>
              <a:buSzPct val="70000"/>
              <a:buNone/>
              <a:defRPr/>
            </a:pPr>
            <a:r>
              <a:rPr kumimoji="1" lang="zh-CN" altLang="en-US" sz="2400" dirty="0">
                <a:solidFill>
                  <a:srgbClr val="002060"/>
                </a:solidFill>
                <a:latin typeface="Century Schoolbook"/>
                <a:ea typeface="黑体" charset="0"/>
                <a:cs typeface="黑体" charset="0"/>
              </a:rPr>
              <a:t>基本思想：</a:t>
            </a:r>
            <a:endParaRPr kumimoji="1" lang="en-US" altLang="zh-CN" sz="2400" dirty="0">
              <a:solidFill>
                <a:srgbClr val="002060"/>
              </a:solidFill>
              <a:latin typeface="Century Schoolbook"/>
              <a:ea typeface="黑体" charset="0"/>
              <a:cs typeface="黑体" charset="0"/>
            </a:endParaRPr>
          </a:p>
          <a:p>
            <a:pPr marL="0" lvl="1" indent="0">
              <a:lnSpc>
                <a:spcPct val="125000"/>
              </a:lnSpc>
              <a:spcBef>
                <a:spcPts val="0"/>
              </a:spcBef>
              <a:buClr>
                <a:srgbClr val="FE8637"/>
              </a:buClr>
              <a:buSzPct val="70000"/>
              <a:buNone/>
              <a:defRPr/>
            </a:pPr>
            <a:r>
              <a:rPr kumimoji="1" lang="zh-CN" altLang="en-US" sz="2400" dirty="0">
                <a:solidFill>
                  <a:srgbClr val="002060"/>
                </a:solidFill>
                <a:latin typeface="Century Schoolbook"/>
                <a:ea typeface="黑体" charset="0"/>
                <a:cs typeface="黑体" charset="0"/>
              </a:rPr>
              <a:t>通过随机采样和碰撞检测找到自由位形空间中的路径点和无碰路径，构建连通图</a:t>
            </a:r>
            <a:endParaRPr kumimoji="1" lang="en-US" altLang="zh-CN" sz="2400" dirty="0">
              <a:solidFill>
                <a:srgbClr val="002060"/>
              </a:solidFill>
              <a:latin typeface="Century Schoolbook"/>
              <a:ea typeface="黑体" charset="0"/>
              <a:cs typeface="黑体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22066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zh-CN" cap="none" dirty="0">
                <a:latin typeface="+mn-lt"/>
              </a:rPr>
              <a:t>1.</a:t>
            </a:r>
            <a:r>
              <a:rPr lang="zh-CN" altLang="en-US" cap="none" dirty="0">
                <a:latin typeface="+mn-lt"/>
              </a:rPr>
              <a:t> </a:t>
            </a:r>
            <a:r>
              <a:rPr lang="en-US" altLang="zh-CN" cap="none" dirty="0">
                <a:latin typeface="+mn-lt"/>
              </a:rPr>
              <a:t>PRM(Probabilistic Roadmap)</a:t>
            </a:r>
            <a:endParaRPr kumimoji="1" lang="zh-CN" altLang="en-US" dirty="0">
              <a:latin typeface="+mn-lt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1670" y="2294875"/>
            <a:ext cx="5940660" cy="3414573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601672" y="1970838"/>
            <a:ext cx="3185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defRPr/>
            </a:pPr>
            <a:r>
              <a:rPr kumimoji="1" lang="zh-CN" altLang="en-US" b="1" dirty="0">
                <a:solidFill>
                  <a:prstClr val="black"/>
                </a:solidFill>
                <a:latin typeface="微软雅黑"/>
                <a:ea typeface="微软雅黑"/>
                <a:cs typeface="微软雅黑"/>
              </a:rPr>
              <a:t>在位形空间坐标系中随机取点</a:t>
            </a:r>
          </a:p>
        </p:txBody>
      </p:sp>
    </p:spTree>
    <p:extLst>
      <p:ext uri="{BB962C8B-B14F-4D97-AF65-F5344CB8AC3E}">
        <p14:creationId xmlns:p14="http://schemas.microsoft.com/office/powerpoint/2010/main" val="2974093197"/>
      </p:ext>
    </p:extLst>
  </p:cSld>
  <p:clrMapOvr>
    <a:masterClrMapping/>
  </p:clrMapOvr>
</p:sld>
</file>

<file path=ppt/theme/theme1.xml><?xml version="1.0" encoding="utf-8"?>
<a:theme xmlns:a="http://schemas.openxmlformats.org/drawingml/2006/main" name="默认设计模板">
  <a:themeElements>
    <a:clrScheme name="默认设计模板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默认设计模板">
      <a:majorFont>
        <a:latin typeface="Arial"/>
        <a:ea typeface="黑体"/>
        <a:cs typeface=""/>
      </a:majorFont>
      <a:minorFont>
        <a:latin typeface="Arial"/>
        <a:ea typeface="黑体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默认设计模板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默认设计模板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默认设计模板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10026</TotalTime>
  <Words>1068</Words>
  <Application>Microsoft Macintosh PowerPoint</Application>
  <PresentationFormat>全屏显示(4:3)</PresentationFormat>
  <Paragraphs>204</Paragraphs>
  <Slides>39</Slides>
  <Notes>18</Notes>
  <HiddenSlides>0</HiddenSlides>
  <MMClips>2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39</vt:i4>
      </vt:variant>
    </vt:vector>
  </HeadingPairs>
  <TitlesOfParts>
    <vt:vector size="48" baseType="lpstr">
      <vt:lpstr>DengXian</vt:lpstr>
      <vt:lpstr>SimHei</vt:lpstr>
      <vt:lpstr>微软雅黑</vt:lpstr>
      <vt:lpstr>Arial</vt:lpstr>
      <vt:lpstr>Calibri</vt:lpstr>
      <vt:lpstr>Cambria Math</vt:lpstr>
      <vt:lpstr>Century Schoolbook</vt:lpstr>
      <vt:lpstr>Wingdings 2</vt:lpstr>
      <vt:lpstr>默认设计模板</vt:lpstr>
      <vt:lpstr>机器人技术与实践 移动机器人</vt:lpstr>
      <vt:lpstr>So far</vt:lpstr>
      <vt:lpstr>实验作业</vt:lpstr>
      <vt:lpstr>全局路径规划</vt:lpstr>
      <vt:lpstr>全局路径规划</vt:lpstr>
      <vt:lpstr>全局路径规划</vt:lpstr>
      <vt:lpstr>回顾</vt:lpstr>
      <vt:lpstr>1. PRM(Probabilistic Roadmap)</vt:lpstr>
      <vt:lpstr>1. PRM(Probabilistic Roadmap)</vt:lpstr>
      <vt:lpstr>1. PRM(Probabilistic Roadmap)</vt:lpstr>
      <vt:lpstr>1. PRM(Probabilistic Roadmap)</vt:lpstr>
      <vt:lpstr>1. PRM(Probabilistic Roadmap)</vt:lpstr>
      <vt:lpstr>1. PRM(Probabilistic Roadmap)</vt:lpstr>
      <vt:lpstr>1. PRM(Probabilistic Roadmap)</vt:lpstr>
      <vt:lpstr>PRM(Probabilistic Roadmap)</vt:lpstr>
      <vt:lpstr>1. PRM(Probabilistic Roadmap)</vt:lpstr>
      <vt:lpstr>1. PRM(Probabilistic Roadmap)</vt:lpstr>
      <vt:lpstr>PRM需要考虑的几个问题</vt:lpstr>
      <vt:lpstr>PRM需要考虑的几个问题</vt:lpstr>
      <vt:lpstr>2. RRT(Rapid-Exploring Random Tree)</vt:lpstr>
      <vt:lpstr>2. RRT(Rapid-Exploring Random Tree)</vt:lpstr>
      <vt:lpstr>2. RRT(Rapid-Exploring Random Tree)</vt:lpstr>
      <vt:lpstr>2. RRT(Rapid-Exploring Random Tree)</vt:lpstr>
      <vt:lpstr>2. RRT(Rapid-Exploring Random Tree)</vt:lpstr>
      <vt:lpstr>2. RRT(Rapid-Exploring Random Tree)</vt:lpstr>
      <vt:lpstr>2. RRT(Rapid-Exploring Random Tree)</vt:lpstr>
      <vt:lpstr>2. RRT(Rapid-Exploring Random Tree)</vt:lpstr>
      <vt:lpstr>2. RRT(Rapid-Exploring Random Tree)</vt:lpstr>
      <vt:lpstr>RRT*</vt:lpstr>
      <vt:lpstr>RRT*</vt:lpstr>
      <vt:lpstr>RRT*</vt:lpstr>
      <vt:lpstr>RRT*</vt:lpstr>
      <vt:lpstr>RRT*</vt:lpstr>
      <vt:lpstr>RRT*</vt:lpstr>
      <vt:lpstr>RRT*</vt:lpstr>
      <vt:lpstr>RRT*</vt:lpstr>
      <vt:lpstr>RRT*</vt:lpstr>
      <vt:lpstr>作业</vt:lpstr>
      <vt:lpstr>作业</vt:lpstr>
    </vt:vector>
  </TitlesOfParts>
  <Company>ZJUNlict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工业控制技术国家重点实验室 实验室主任报告</dc:title>
  <dc:creator>rxiong</dc:creator>
  <cp:lastModifiedBy>zhongxiang</cp:lastModifiedBy>
  <cp:revision>632</cp:revision>
  <dcterms:created xsi:type="dcterms:W3CDTF">2007-02-05T07:40:28Z</dcterms:created>
  <dcterms:modified xsi:type="dcterms:W3CDTF">2024-12-08T03:02:43Z</dcterms:modified>
</cp:coreProperties>
</file>

<file path=docProps/thumbnail.jpeg>
</file>